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Quattrocento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7" roundtripDataSignature="AMtx7mhCvNQGfB7iJA6JJLBKAmfgM7mz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QuattrocentoSans-bold.fntdata"/><Relationship Id="rId23" Type="http://schemas.openxmlformats.org/officeDocument/2006/relationships/font" Target="fonts/Quattrocen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QuattrocentoSans-boldItalic.fntdata"/><Relationship Id="rId25" Type="http://schemas.openxmlformats.org/officeDocument/2006/relationships/font" Target="fonts/QuattrocentoSans-italic.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US"/>
              <a:t>map</a:t>
            </a:r>
            <a:endParaRPr/>
          </a:p>
          <a:p>
            <a:pPr indent="-298450" lvl="0" marL="457200" rtl="0" algn="l">
              <a:lnSpc>
                <a:spcPct val="100000"/>
              </a:lnSpc>
              <a:spcBef>
                <a:spcPts val="0"/>
              </a:spcBef>
              <a:spcAft>
                <a:spcPts val="0"/>
              </a:spcAft>
              <a:buSzPts val="1100"/>
              <a:buChar char="●"/>
            </a:pPr>
            <a:r>
              <a:rPr b="0" lang="en-US"/>
              <a:t>No alt text provided</a:t>
            </a:r>
            <a:endParaRPr/>
          </a:p>
          <a:p>
            <a:pPr indent="-228600" lvl="0" marL="457200" rtl="0" algn="l">
              <a:lnSpc>
                <a:spcPct val="100000"/>
              </a:lnSpc>
              <a:spcBef>
                <a:spcPts val="0"/>
              </a:spcBef>
              <a:spcAft>
                <a:spcPts val="0"/>
              </a:spcAft>
              <a:buSzPts val="1100"/>
              <a:buNone/>
            </a:pPr>
            <a:r>
              <a:t/>
            </a:r>
            <a:endParaRPr/>
          </a:p>
        </p:txBody>
      </p:sp>
      <p:sp>
        <p:nvSpPr>
          <p:cNvPr id="344" name="Google Shape;344;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7" name="Shape 7"/>
        <p:cNvGrpSpPr/>
        <p:nvPr/>
      </p:nvGrpSpPr>
      <p:grpSpPr>
        <a:xfrm>
          <a:off x="0" y="0"/>
          <a:ext cx="0" cy="0"/>
          <a:chOff x="0" y="0"/>
          <a:chExt cx="0" cy="0"/>
        </a:xfrm>
      </p:grpSpPr>
      <p:sp>
        <p:nvSpPr>
          <p:cNvPr id="8" name="Google Shape;8;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 name="Google Shape;10;p1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2" name="Google Shape;12;p1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Quattrocento Sans"/>
              <a:buNone/>
              <a:defRPr b="0" i="0" sz="2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27"/>
          <p:cNvSpPr/>
          <p:nvPr>
            <p:ph idx="2" type="pic"/>
          </p:nvPr>
        </p:nvSpPr>
        <p:spPr>
          <a:xfrm>
            <a:off x="3887391" y="740569"/>
            <a:ext cx="4629150" cy="3655219"/>
          </a:xfrm>
          <a:prstGeom prst="rect">
            <a:avLst/>
          </a:prstGeom>
          <a:noFill/>
          <a:ln>
            <a:noFill/>
          </a:ln>
        </p:spPr>
      </p:sp>
      <p:sp>
        <p:nvSpPr>
          <p:cNvPr id="61" name="Google Shape;61;p2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62" name="Google Shape;62;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3" name="Google Shape;63;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4" name="Google Shape;64;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28"/>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2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 name="Google Shape;68;p28"/>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9" name="Google Shape;69;p28"/>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0" name="Google Shape;70;p28"/>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29"/>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29"/>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29"/>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29"/>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29"/>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3" name="Google Shape;83;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4" name="Google Shape;8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5" name="Shape 85"/>
        <p:cNvGrpSpPr/>
        <p:nvPr/>
      </p:nvGrpSpPr>
      <p:grpSpPr>
        <a:xfrm>
          <a:off x="0" y="0"/>
          <a:ext cx="0" cy="0"/>
          <a:chOff x="0" y="0"/>
          <a:chExt cx="0" cy="0"/>
        </a:xfrm>
      </p:grpSpPr>
      <p:sp>
        <p:nvSpPr>
          <p:cNvPr id="86" name="Google Shape;86;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7" name="Google Shape;8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1" name="Google Shape;9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4" name="Google Shape;94;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5" name="Google Shape;95;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6" name="Google Shape;9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 name="Google Shape;9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2" name="Google Shape;102;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3" name="Google Shape;10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 name="Shape 104"/>
        <p:cNvGrpSpPr/>
        <p:nvPr/>
      </p:nvGrpSpPr>
      <p:grpSpPr>
        <a:xfrm>
          <a:off x="0" y="0"/>
          <a:ext cx="0" cy="0"/>
          <a:chOff x="0" y="0"/>
          <a:chExt cx="0" cy="0"/>
        </a:xfrm>
      </p:grpSpPr>
      <p:sp>
        <p:nvSpPr>
          <p:cNvPr id="105" name="Google Shape;105;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6" name="Google Shape;10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 name="Shape 1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0" name="Google Shape;110;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1" name="Google Shape;111;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12" name="Google Shape;11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15" name="Google Shape;11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8" name="Google Shape;118;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9" name="Google Shape;11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 name="Shape 14"/>
        <p:cNvGrpSpPr/>
        <p:nvPr/>
      </p:nvGrpSpPr>
      <p:grpSpPr>
        <a:xfrm>
          <a:off x="0" y="0"/>
          <a:ext cx="0" cy="0"/>
          <a:chOff x="0" y="0"/>
          <a:chExt cx="0" cy="0"/>
        </a:xfrm>
      </p:grpSpPr>
      <p:sp>
        <p:nvSpPr>
          <p:cNvPr id="15" name="Google Shape;15;p2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20"/>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SzPts val="1400"/>
              <a:buNone/>
              <a:defRPr b="0" i="0" sz="2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2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500" u="none" cap="none" strike="noStrike">
                <a:solidFill>
                  <a:srgbClr val="000000"/>
                </a:solidFill>
                <a:latin typeface="Arial"/>
                <a:ea typeface="Arial"/>
                <a:cs typeface="Arial"/>
                <a:sym typeface="Arial"/>
              </a:defRPr>
            </a:lvl9pPr>
          </a:lstStyle>
          <a:p/>
        </p:txBody>
      </p:sp>
      <p:sp>
        <p:nvSpPr>
          <p:cNvPr id="17" name="Google Shape;17;p20"/>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050"/>
              <a:buFont typeface="Arial"/>
              <a:buNone/>
              <a:defRPr b="0" i="0" sz="105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750"/>
              <a:buFont typeface="Arial"/>
              <a:buNone/>
              <a:defRPr b="0" i="0" sz="750" u="none" cap="none" strike="noStrike">
                <a:solidFill>
                  <a:srgbClr val="000000"/>
                </a:solidFill>
                <a:latin typeface="Arial"/>
                <a:ea typeface="Arial"/>
                <a:cs typeface="Arial"/>
                <a:sym typeface="Arial"/>
              </a:defRPr>
            </a:lvl9pPr>
          </a:lstStyle>
          <a:p/>
        </p:txBody>
      </p:sp>
      <p:sp>
        <p:nvSpPr>
          <p:cNvPr id="18" name="Google Shape;18;p2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 name="Google Shape;19;p2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 name="Google Shape;20;p2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 name="Google Shape;24;p21"/>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5" name="Google Shape;25;p21"/>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6" name="Google Shape;26;p21"/>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4500"/>
              <a:buFont typeface="Quattrocento Sans"/>
              <a:buNone/>
              <a:defRPr b="0" i="0" sz="45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30" name="Google Shape;30;p2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1" name="Google Shape;31;p2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2" name="Google Shape;32;p22"/>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 name="Google Shape;36;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 name="Google Shape;37;p23"/>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8" name="Google Shape;38;p23"/>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9" name="Google Shape;39;p23"/>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629841"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2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43" name="Google Shape;43;p2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 name="Google Shape;44;p2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45" name="Google Shape;45;p2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6" name="Google Shape;46;p24"/>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7" name="Google Shape;47;p24"/>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8" name="Google Shape;48;p24"/>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628650" y="273844"/>
            <a:ext cx="7886700" cy="994172"/>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Quattrocento Sans"/>
              <a:buNone/>
              <a:defRPr b="0" i="0" sz="3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25"/>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2" name="Google Shape;52;p25"/>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3" name="Google Shape;53;p25"/>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6"/>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6" name="Google Shape;56;p26"/>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7" name="Google Shape;57;p26"/>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nvSpPr>
        <p:spPr>
          <a:xfrm>
            <a:off x="8558671" y="4689751"/>
            <a:ext cx="389911" cy="276999"/>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7F7F7F"/>
                </a:solidFill>
                <a:latin typeface="Calibri"/>
                <a:ea typeface="Calibri"/>
                <a:cs typeface="Calibri"/>
                <a:sym typeface="Calibri"/>
              </a:rPr>
              <a:t>‹#›</a:t>
            </a:fld>
            <a:endParaRPr b="0" i="0" sz="1400" u="none" cap="none" strike="noStrike">
              <a:solidFill>
                <a:srgbClr val="7F7F7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9" name="Google Shape;79;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0" name="Google Shape;8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pp.powerbi.com/groups/me/reports/87ea60f1-a075-4732-b29a-b825e4063d6a/?pbi_source=PowerPoint"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5400000" scaled="0"/>
        </a:gradFill>
      </p:bgPr>
    </p:bg>
    <p:spTree>
      <p:nvGrpSpPr>
        <p:cNvPr id="125" name="Shape 125"/>
        <p:cNvGrpSpPr/>
        <p:nvPr/>
      </p:nvGrpSpPr>
      <p:grpSpPr>
        <a:xfrm>
          <a:off x="0" y="0"/>
          <a:ext cx="0" cy="0"/>
          <a:chOff x="0" y="0"/>
          <a:chExt cx="0" cy="0"/>
        </a:xfrm>
      </p:grpSpPr>
      <p:grpSp>
        <p:nvGrpSpPr>
          <p:cNvPr id="126" name="Google Shape;126;p1"/>
          <p:cNvGrpSpPr/>
          <p:nvPr/>
        </p:nvGrpSpPr>
        <p:grpSpPr>
          <a:xfrm>
            <a:off x="791765" y="1831221"/>
            <a:ext cx="7560470" cy="1125201"/>
            <a:chOff x="1055687" y="3044280"/>
            <a:chExt cx="10080626" cy="1500268"/>
          </a:xfrm>
        </p:grpSpPr>
        <p:sp>
          <p:nvSpPr>
            <p:cNvPr id="127" name="Google Shape;127;p1"/>
            <p:cNvSpPr txBox="1"/>
            <p:nvPr/>
          </p:nvSpPr>
          <p:spPr>
            <a:xfrm>
              <a:off x="1055687" y="3044280"/>
              <a:ext cx="10080626" cy="1107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5000"/>
                <a:buFont typeface="Arial"/>
                <a:buNone/>
              </a:pPr>
              <a:r>
                <a:rPr b="1" i="0" lang="en-US" sz="5000" u="none" cap="none" strike="noStrike">
                  <a:solidFill>
                    <a:srgbClr val="F2F2F2"/>
                  </a:solidFill>
                  <a:latin typeface="Quattrocento Sans"/>
                  <a:ea typeface="Quattrocento Sans"/>
                  <a:cs typeface="Quattrocento Sans"/>
                  <a:sym typeface="Quattrocento Sans"/>
                </a:rPr>
                <a:t>Divvy Analysis</a:t>
              </a:r>
              <a:endParaRPr b="0" i="0" sz="1100" u="none" cap="none" strike="noStrike">
                <a:solidFill>
                  <a:srgbClr val="000000"/>
                </a:solidFill>
                <a:latin typeface="Arial"/>
                <a:ea typeface="Arial"/>
                <a:cs typeface="Arial"/>
                <a:sym typeface="Arial"/>
              </a:endParaRPr>
            </a:p>
          </p:txBody>
        </p:sp>
        <p:sp>
          <p:nvSpPr>
            <p:cNvPr id="128" name="Google Shape;128;p1"/>
            <p:cNvSpPr txBox="1"/>
            <p:nvPr/>
          </p:nvSpPr>
          <p:spPr>
            <a:xfrm>
              <a:off x="1055687" y="4144437"/>
              <a:ext cx="10080626" cy="40011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F2F2F2"/>
                  </a:solidFill>
                  <a:latin typeface="Quattrocento Sans"/>
                  <a:ea typeface="Quattrocento Sans"/>
                  <a:cs typeface="Quattrocento Sans"/>
                  <a:sym typeface="Quattrocento Sans"/>
                </a:rPr>
                <a:t>Casual riders        Annual members</a:t>
              </a:r>
              <a:endParaRPr b="0" i="0" sz="1100" u="none" cap="none" strike="noStrike">
                <a:solidFill>
                  <a:srgbClr val="000000"/>
                </a:solidFill>
                <a:latin typeface="Arial"/>
                <a:ea typeface="Arial"/>
                <a:cs typeface="Arial"/>
                <a:sym typeface="Arial"/>
              </a:endParaRPr>
            </a:p>
          </p:txBody>
        </p:sp>
      </p:grpSp>
      <p:pic>
        <p:nvPicPr>
          <p:cNvPr descr="Chevron arrows with solid fill" id="129" name="Google Shape;129;p1"/>
          <p:cNvPicPr preferRelativeResize="0"/>
          <p:nvPr/>
        </p:nvPicPr>
        <p:blipFill rotWithShape="1">
          <a:blip r:embed="rId3">
            <a:alphaModFix/>
          </a:blip>
          <a:srcRect b="0" l="0" r="0" t="0"/>
          <a:stretch/>
        </p:blipFill>
        <p:spPr>
          <a:xfrm>
            <a:off x="4324648" y="2735093"/>
            <a:ext cx="189751" cy="189751"/>
          </a:xfrm>
          <a:prstGeom prst="rect">
            <a:avLst/>
          </a:prstGeom>
          <a:noFill/>
          <a:ln>
            <a:noFill/>
          </a:ln>
        </p:spPr>
      </p:pic>
      <p:sp>
        <p:nvSpPr>
          <p:cNvPr id="130" name="Google Shape;130;p1"/>
          <p:cNvSpPr txBox="1"/>
          <p:nvPr/>
        </p:nvSpPr>
        <p:spPr>
          <a:xfrm>
            <a:off x="8106730" y="4597227"/>
            <a:ext cx="929270" cy="507801"/>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1500"/>
              <a:buFont typeface="Arial"/>
              <a:buNone/>
            </a:pPr>
            <a:r>
              <a:rPr b="1" i="0" lang="en-US" sz="1000" u="none" cap="none" strike="noStrike">
                <a:solidFill>
                  <a:srgbClr val="F2F2F2"/>
                </a:solidFill>
                <a:latin typeface="Quattrocento Sans"/>
                <a:ea typeface="Quattrocento Sans"/>
                <a:cs typeface="Quattrocento Sans"/>
                <a:sym typeface="Quattrocento Sans"/>
              </a:rPr>
              <a:t>Arunakchutha</a:t>
            </a:r>
            <a:endParaRPr b="0" i="0" sz="11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1500"/>
              <a:buFont typeface="Arial"/>
              <a:buNone/>
            </a:pPr>
            <a:r>
              <a:rPr b="1" i="0" lang="en-US" sz="900" u="none" cap="none" strike="noStrike">
                <a:solidFill>
                  <a:srgbClr val="F2F2F2"/>
                </a:solidFill>
                <a:latin typeface="Quattrocento Sans"/>
                <a:ea typeface="Quattrocento Sans"/>
                <a:cs typeface="Quattrocento Sans"/>
                <a:sym typeface="Quattrocento Sans"/>
              </a:rPr>
              <a:t>9-Dec-22</a:t>
            </a:r>
            <a:endParaRPr b="1" i="0" sz="700" u="none" cap="none" strike="noStrike">
              <a:solidFill>
                <a:srgbClr val="F2F2F2"/>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nvSpPr>
        <p:spPr>
          <a:xfrm>
            <a:off x="791763" y="270439"/>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25 most frequented trip routes for casual riders</a:t>
            </a:r>
            <a:endParaRPr b="0" i="0" sz="2000" u="none" cap="none" strike="noStrike">
              <a:solidFill>
                <a:srgbClr val="000000"/>
              </a:solidFill>
              <a:latin typeface="Arial"/>
              <a:ea typeface="Arial"/>
              <a:cs typeface="Arial"/>
              <a:sym typeface="Arial"/>
            </a:endParaRPr>
          </a:p>
        </p:txBody>
      </p:sp>
      <p:sp>
        <p:nvSpPr>
          <p:cNvPr id="340" name="Google Shape;340;p10"/>
          <p:cNvSpPr/>
          <p:nvPr/>
        </p:nvSpPr>
        <p:spPr>
          <a:xfrm>
            <a:off x="791763" y="647435"/>
            <a:ext cx="8102071" cy="4382838"/>
          </a:xfrm>
          <a:prstGeom prst="roundRect">
            <a:avLst>
              <a:gd fmla="val 3064"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Count of member_casual by trip_start_finish and member_casual" id="341" name="Google Shape;341;p10"/>
          <p:cNvPicPr preferRelativeResize="0"/>
          <p:nvPr/>
        </p:nvPicPr>
        <p:blipFill rotWithShape="1">
          <a:blip r:embed="rId3">
            <a:alphaModFix/>
          </a:blip>
          <a:srcRect b="0" l="0" r="0" t="0"/>
          <a:stretch/>
        </p:blipFill>
        <p:spPr>
          <a:xfrm>
            <a:off x="1208097" y="881088"/>
            <a:ext cx="6727805" cy="41491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11" title="This slide contains the following visuals: map. Please refer to the notes on this slide for details">
            <a:hlinkClick r:id="rId3"/>
          </p:cNvPr>
          <p:cNvPicPr preferRelativeResize="0"/>
          <p:nvPr/>
        </p:nvPicPr>
        <p:blipFill rotWithShape="1">
          <a:blip r:embed="rId4">
            <a:alphaModFix/>
          </a:blip>
          <a:srcRect b="0" l="0" r="0" t="0"/>
          <a:stretch/>
        </p:blipFill>
        <p:spPr>
          <a:xfrm>
            <a:off x="-120513" y="-40757"/>
            <a:ext cx="9294753" cy="5302869"/>
          </a:xfrm>
          <a:prstGeom prst="rect">
            <a:avLst/>
          </a:prstGeom>
          <a:noFill/>
          <a:ln>
            <a:noFill/>
          </a:ln>
        </p:spPr>
      </p:pic>
      <p:sp>
        <p:nvSpPr>
          <p:cNvPr id="347" name="Google Shape;347;p11"/>
          <p:cNvSpPr txBox="1"/>
          <p:nvPr/>
        </p:nvSpPr>
        <p:spPr>
          <a:xfrm>
            <a:off x="5544917" y="675879"/>
            <a:ext cx="3081497" cy="684773"/>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0" i="0" lang="en-US" sz="2000" u="none" cap="none" strike="noStrike">
                <a:solidFill>
                  <a:srgbClr val="FFFFFF"/>
                </a:solidFill>
                <a:latin typeface="Quattrocento Sans"/>
                <a:ea typeface="Quattrocento Sans"/>
                <a:cs typeface="Quattrocento Sans"/>
                <a:sym typeface="Quattrocento Sans"/>
              </a:rPr>
              <a:t>Heatmap visualizing the activity of </a:t>
            </a:r>
            <a:r>
              <a:rPr b="1" i="0" lang="en-US" sz="2000" u="none" cap="none" strike="noStrike">
                <a:solidFill>
                  <a:srgbClr val="FFFFFF"/>
                </a:solidFill>
                <a:latin typeface="Quattrocento Sans"/>
                <a:ea typeface="Quattrocento Sans"/>
                <a:cs typeface="Quattrocento Sans"/>
                <a:sym typeface="Quattrocento Sans"/>
              </a:rPr>
              <a:t>casual </a:t>
            </a:r>
            <a:r>
              <a:rPr b="0" i="0" lang="en-US" sz="2000" u="none" cap="none" strike="noStrike">
                <a:solidFill>
                  <a:srgbClr val="FFFFFF"/>
                </a:solidFill>
                <a:latin typeface="Quattrocento Sans"/>
                <a:ea typeface="Quattrocento Sans"/>
                <a:cs typeface="Quattrocento Sans"/>
                <a:sym typeface="Quattrocento Sans"/>
              </a:rPr>
              <a:t>riders</a:t>
            </a:r>
            <a:r>
              <a:rPr b="1" i="0" lang="en-US" sz="2000" u="none" cap="none" strike="noStrike">
                <a:solidFill>
                  <a:srgbClr val="FFFFFF"/>
                </a:solidFill>
                <a:latin typeface="Quattrocento Sans"/>
                <a:ea typeface="Quattrocento Sans"/>
                <a:cs typeface="Quattrocento Sans"/>
                <a:sym typeface="Quattrocento Sans"/>
              </a:rPr>
              <a:t> </a:t>
            </a:r>
            <a:endParaRPr b="1" i="0" sz="2000" u="none" cap="none" strike="noStrike">
              <a:solidFill>
                <a:srgbClr val="FFFFFF"/>
              </a:solidFill>
              <a:latin typeface="Arial"/>
              <a:ea typeface="Arial"/>
              <a:cs typeface="Arial"/>
              <a:sym typeface="Arial"/>
            </a:endParaRPr>
          </a:p>
        </p:txBody>
      </p:sp>
      <p:sp>
        <p:nvSpPr>
          <p:cNvPr id="348" name="Google Shape;348;p11"/>
          <p:cNvSpPr txBox="1"/>
          <p:nvPr/>
        </p:nvSpPr>
        <p:spPr>
          <a:xfrm>
            <a:off x="5544918" y="1533181"/>
            <a:ext cx="3081497" cy="25388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1200" u="none" cap="none" strike="noStrike">
                <a:solidFill>
                  <a:srgbClr val="FFFFFF"/>
                </a:solidFill>
                <a:latin typeface="Quattrocento Sans"/>
                <a:ea typeface="Quattrocento Sans"/>
                <a:cs typeface="Quattrocento Sans"/>
                <a:sym typeface="Quattrocento Sans"/>
              </a:rPr>
              <a:t>August 2021 – September 2022</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grpSp>
        <p:nvGrpSpPr>
          <p:cNvPr id="353" name="Google Shape;353;p12"/>
          <p:cNvGrpSpPr/>
          <p:nvPr/>
        </p:nvGrpSpPr>
        <p:grpSpPr>
          <a:xfrm>
            <a:off x="430700" y="143955"/>
            <a:ext cx="8211366" cy="1343267"/>
            <a:chOff x="466317" y="940309"/>
            <a:chExt cx="8211366" cy="1431093"/>
          </a:xfrm>
        </p:grpSpPr>
        <p:sp>
          <p:nvSpPr>
            <p:cNvPr id="354" name="Google Shape;354;p12"/>
            <p:cNvSpPr/>
            <p:nvPr/>
          </p:nvSpPr>
          <p:spPr>
            <a:xfrm>
              <a:off x="466317" y="940309"/>
              <a:ext cx="8211366" cy="1431093"/>
            </a:xfrm>
            <a:prstGeom prst="roundRect">
              <a:avLst>
                <a:gd fmla="val 4706"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grpSp>
          <p:nvGrpSpPr>
            <p:cNvPr id="355" name="Google Shape;355;p12"/>
            <p:cNvGrpSpPr/>
            <p:nvPr/>
          </p:nvGrpSpPr>
          <p:grpSpPr>
            <a:xfrm>
              <a:off x="664350" y="1816567"/>
              <a:ext cx="7828241" cy="356317"/>
              <a:chOff x="877174" y="4420161"/>
              <a:chExt cx="10437654" cy="475089"/>
            </a:xfrm>
          </p:grpSpPr>
          <p:sp>
            <p:nvSpPr>
              <p:cNvPr id="356" name="Google Shape;356;p12"/>
              <p:cNvSpPr txBox="1"/>
              <p:nvPr/>
            </p:nvSpPr>
            <p:spPr>
              <a:xfrm>
                <a:off x="10778437" y="4690063"/>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100%</a:t>
                </a:r>
                <a:endParaRPr b="0" i="0" sz="1000" u="none" cap="none" strike="noStrike">
                  <a:solidFill>
                    <a:srgbClr val="000000"/>
                  </a:solidFill>
                  <a:latin typeface="Arial"/>
                  <a:ea typeface="Arial"/>
                  <a:cs typeface="Arial"/>
                  <a:sym typeface="Arial"/>
                </a:endParaRPr>
              </a:p>
            </p:txBody>
          </p:sp>
          <p:sp>
            <p:nvSpPr>
              <p:cNvPr id="357" name="Google Shape;357;p12"/>
              <p:cNvSpPr txBox="1"/>
              <p:nvPr/>
            </p:nvSpPr>
            <p:spPr>
              <a:xfrm>
                <a:off x="9678300"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90%</a:t>
                </a:r>
                <a:endParaRPr b="0" i="0" sz="1000" u="none" cap="none" strike="noStrike">
                  <a:solidFill>
                    <a:srgbClr val="000000"/>
                  </a:solidFill>
                  <a:latin typeface="Arial"/>
                  <a:ea typeface="Arial"/>
                  <a:cs typeface="Arial"/>
                  <a:sym typeface="Arial"/>
                </a:endParaRPr>
              </a:p>
            </p:txBody>
          </p:sp>
          <p:sp>
            <p:nvSpPr>
              <p:cNvPr id="358" name="Google Shape;358;p12"/>
              <p:cNvSpPr txBox="1"/>
              <p:nvPr/>
            </p:nvSpPr>
            <p:spPr>
              <a:xfrm>
                <a:off x="8578159"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80%</a:t>
                </a:r>
                <a:endParaRPr b="0" i="0" sz="1000" u="none" cap="none" strike="noStrike">
                  <a:solidFill>
                    <a:srgbClr val="000000"/>
                  </a:solidFill>
                  <a:latin typeface="Arial"/>
                  <a:ea typeface="Arial"/>
                  <a:cs typeface="Arial"/>
                  <a:sym typeface="Arial"/>
                </a:endParaRPr>
              </a:p>
            </p:txBody>
          </p:sp>
          <p:sp>
            <p:nvSpPr>
              <p:cNvPr id="359" name="Google Shape;359;p12"/>
              <p:cNvSpPr txBox="1"/>
              <p:nvPr/>
            </p:nvSpPr>
            <p:spPr>
              <a:xfrm>
                <a:off x="7478018"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70%</a:t>
                </a:r>
                <a:endParaRPr b="0" i="0" sz="1000" u="none" cap="none" strike="noStrike">
                  <a:solidFill>
                    <a:srgbClr val="000000"/>
                  </a:solidFill>
                  <a:latin typeface="Arial"/>
                  <a:ea typeface="Arial"/>
                  <a:cs typeface="Arial"/>
                  <a:sym typeface="Arial"/>
                </a:endParaRPr>
              </a:p>
            </p:txBody>
          </p:sp>
          <p:sp>
            <p:nvSpPr>
              <p:cNvPr id="360" name="Google Shape;360;p12"/>
              <p:cNvSpPr txBox="1"/>
              <p:nvPr/>
            </p:nvSpPr>
            <p:spPr>
              <a:xfrm>
                <a:off x="6377878"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60%</a:t>
                </a:r>
                <a:endParaRPr b="0" i="0" sz="1000" u="none" cap="none" strike="noStrike">
                  <a:solidFill>
                    <a:srgbClr val="000000"/>
                  </a:solidFill>
                  <a:latin typeface="Arial"/>
                  <a:ea typeface="Arial"/>
                  <a:cs typeface="Arial"/>
                  <a:sym typeface="Arial"/>
                </a:endParaRPr>
              </a:p>
            </p:txBody>
          </p:sp>
          <p:sp>
            <p:nvSpPr>
              <p:cNvPr id="361" name="Google Shape;361;p12"/>
              <p:cNvSpPr txBox="1"/>
              <p:nvPr/>
            </p:nvSpPr>
            <p:spPr>
              <a:xfrm>
                <a:off x="5277738"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50%</a:t>
                </a:r>
                <a:endParaRPr b="0" i="0" sz="1000" u="none" cap="none" strike="noStrike">
                  <a:solidFill>
                    <a:srgbClr val="000000"/>
                  </a:solidFill>
                  <a:latin typeface="Arial"/>
                  <a:ea typeface="Arial"/>
                  <a:cs typeface="Arial"/>
                  <a:sym typeface="Arial"/>
                </a:endParaRPr>
              </a:p>
            </p:txBody>
          </p:sp>
          <p:sp>
            <p:nvSpPr>
              <p:cNvPr id="362" name="Google Shape;362;p12"/>
              <p:cNvSpPr txBox="1"/>
              <p:nvPr/>
            </p:nvSpPr>
            <p:spPr>
              <a:xfrm>
                <a:off x="4177595"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40%</a:t>
                </a:r>
                <a:endParaRPr b="0" i="0" sz="1000" u="none" cap="none" strike="noStrike">
                  <a:solidFill>
                    <a:srgbClr val="000000"/>
                  </a:solidFill>
                  <a:latin typeface="Arial"/>
                  <a:ea typeface="Arial"/>
                  <a:cs typeface="Arial"/>
                  <a:sym typeface="Arial"/>
                </a:endParaRPr>
              </a:p>
            </p:txBody>
          </p:sp>
          <p:sp>
            <p:nvSpPr>
              <p:cNvPr id="363" name="Google Shape;363;p12"/>
              <p:cNvSpPr txBox="1"/>
              <p:nvPr/>
            </p:nvSpPr>
            <p:spPr>
              <a:xfrm>
                <a:off x="3077455"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30%</a:t>
                </a:r>
                <a:endParaRPr b="0" i="0" sz="1000" u="none" cap="none" strike="noStrike">
                  <a:solidFill>
                    <a:srgbClr val="000000"/>
                  </a:solidFill>
                  <a:latin typeface="Arial"/>
                  <a:ea typeface="Arial"/>
                  <a:cs typeface="Arial"/>
                  <a:sym typeface="Arial"/>
                </a:endParaRPr>
              </a:p>
            </p:txBody>
          </p:sp>
          <p:sp>
            <p:nvSpPr>
              <p:cNvPr id="364" name="Google Shape;364;p12"/>
              <p:cNvSpPr txBox="1"/>
              <p:nvPr/>
            </p:nvSpPr>
            <p:spPr>
              <a:xfrm>
                <a:off x="1977315"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20%</a:t>
                </a:r>
                <a:endParaRPr b="0" i="0" sz="1000" u="none" cap="none" strike="noStrike">
                  <a:solidFill>
                    <a:srgbClr val="000000"/>
                  </a:solidFill>
                  <a:latin typeface="Arial"/>
                  <a:ea typeface="Arial"/>
                  <a:cs typeface="Arial"/>
                  <a:sym typeface="Arial"/>
                </a:endParaRPr>
              </a:p>
            </p:txBody>
          </p:sp>
          <p:cxnSp>
            <p:nvCxnSpPr>
              <p:cNvPr id="365" name="Google Shape;365;p12"/>
              <p:cNvCxnSpPr>
                <a:stCxn id="366" idx="4"/>
              </p:cNvCxnSpPr>
              <p:nvPr/>
            </p:nvCxnSpPr>
            <p:spPr>
              <a:xfrm>
                <a:off x="1173103" y="4461947"/>
                <a:ext cx="9823800" cy="0"/>
              </a:xfrm>
              <a:prstGeom prst="straightConnector1">
                <a:avLst/>
              </a:prstGeom>
              <a:noFill/>
              <a:ln cap="rnd" cmpd="sng" w="15875">
                <a:solidFill>
                  <a:srgbClr val="8A9AA8">
                    <a:alpha val="20784"/>
                  </a:srgbClr>
                </a:solidFill>
                <a:prstDash val="solid"/>
                <a:round/>
                <a:headEnd len="sm" w="sm" type="none"/>
                <a:tailEnd len="sm" w="sm" type="none"/>
              </a:ln>
            </p:spPr>
          </p:cxnSp>
          <p:sp>
            <p:nvSpPr>
              <p:cNvPr id="367" name="Google Shape;367;p12"/>
              <p:cNvSpPr/>
              <p:nvPr/>
            </p:nvSpPr>
            <p:spPr>
              <a:xfrm rot="-5400000">
                <a:off x="10996967"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68" name="Google Shape;368;p12"/>
              <p:cNvSpPr/>
              <p:nvPr/>
            </p:nvSpPr>
            <p:spPr>
              <a:xfrm rot="-5400000">
                <a:off x="9896143"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69" name="Google Shape;369;p12"/>
              <p:cNvSpPr/>
              <p:nvPr/>
            </p:nvSpPr>
            <p:spPr>
              <a:xfrm rot="-5400000">
                <a:off x="8795317"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0" name="Google Shape;370;p12"/>
              <p:cNvSpPr/>
              <p:nvPr/>
            </p:nvSpPr>
            <p:spPr>
              <a:xfrm rot="-5400000">
                <a:off x="7694491"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1" name="Google Shape;371;p12"/>
              <p:cNvSpPr/>
              <p:nvPr/>
            </p:nvSpPr>
            <p:spPr>
              <a:xfrm rot="-5400000">
                <a:off x="6593664"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2" name="Google Shape;372;p12"/>
              <p:cNvSpPr/>
              <p:nvPr/>
            </p:nvSpPr>
            <p:spPr>
              <a:xfrm rot="-5400000">
                <a:off x="5492838"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3" name="Google Shape;373;p12"/>
              <p:cNvSpPr/>
              <p:nvPr/>
            </p:nvSpPr>
            <p:spPr>
              <a:xfrm rot="-5400000">
                <a:off x="4392012"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4" name="Google Shape;374;p12"/>
              <p:cNvSpPr/>
              <p:nvPr/>
            </p:nvSpPr>
            <p:spPr>
              <a:xfrm rot="-5400000">
                <a:off x="3291185"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5" name="Google Shape;375;p12"/>
              <p:cNvSpPr/>
              <p:nvPr/>
            </p:nvSpPr>
            <p:spPr>
              <a:xfrm rot="-5400000">
                <a:off x="2190359"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66" name="Google Shape;366;p12"/>
              <p:cNvSpPr/>
              <p:nvPr/>
            </p:nvSpPr>
            <p:spPr>
              <a:xfrm rot="-5400000">
                <a:off x="1089533" y="4420162"/>
                <a:ext cx="83571" cy="83569"/>
              </a:xfrm>
              <a:prstGeom prst="ellipse">
                <a:avLst/>
              </a:prstGeom>
              <a:solidFill>
                <a:srgbClr val="3145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000" u="none" cap="none" strike="noStrike">
                  <a:solidFill>
                    <a:srgbClr val="595959"/>
                  </a:solidFill>
                  <a:latin typeface="Calibri"/>
                  <a:ea typeface="Calibri"/>
                  <a:cs typeface="Calibri"/>
                  <a:sym typeface="Calibri"/>
                </a:endParaRPr>
              </a:p>
            </p:txBody>
          </p:sp>
          <p:sp>
            <p:nvSpPr>
              <p:cNvPr id="376" name="Google Shape;376;p12"/>
              <p:cNvSpPr txBox="1"/>
              <p:nvPr/>
            </p:nvSpPr>
            <p:spPr>
              <a:xfrm>
                <a:off x="877174" y="4690066"/>
                <a:ext cx="536391" cy="20518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595959"/>
                  </a:buClr>
                  <a:buSzPts val="1100"/>
                  <a:buFont typeface="Arial"/>
                  <a:buNone/>
                </a:pPr>
                <a:r>
                  <a:rPr b="0" i="0" lang="en-US" sz="1000" u="none" cap="none" strike="noStrike">
                    <a:solidFill>
                      <a:srgbClr val="595959"/>
                    </a:solidFill>
                    <a:latin typeface="Calibri"/>
                    <a:ea typeface="Calibri"/>
                    <a:cs typeface="Calibri"/>
                    <a:sym typeface="Calibri"/>
                  </a:rPr>
                  <a:t>10%</a:t>
                </a:r>
                <a:endParaRPr b="0" i="0" sz="1000" u="none" cap="none" strike="noStrike">
                  <a:solidFill>
                    <a:srgbClr val="000000"/>
                  </a:solidFill>
                  <a:latin typeface="Arial"/>
                  <a:ea typeface="Arial"/>
                  <a:cs typeface="Arial"/>
                  <a:sym typeface="Arial"/>
                </a:endParaRPr>
              </a:p>
            </p:txBody>
          </p:sp>
        </p:grpSp>
        <p:sp>
          <p:nvSpPr>
            <p:cNvPr id="377" name="Google Shape;377;p12"/>
            <p:cNvSpPr/>
            <p:nvPr/>
          </p:nvSpPr>
          <p:spPr>
            <a:xfrm>
              <a:off x="817150" y="1389887"/>
              <a:ext cx="7493253" cy="257721"/>
            </a:xfrm>
            <a:prstGeom prst="roundRect">
              <a:avLst>
                <a:gd fmla="val 50000" name="adj"/>
              </a:avLst>
            </a:prstGeom>
            <a:gradFill>
              <a:gsLst>
                <a:gs pos="0">
                  <a:schemeClr val="accent1"/>
                </a:gs>
                <a:gs pos="27000">
                  <a:schemeClr val="accent2"/>
                </a:gs>
                <a:gs pos="49000">
                  <a:schemeClr val="accent3"/>
                </a:gs>
                <a:gs pos="68000">
                  <a:schemeClr val="accent4"/>
                </a:gs>
                <a:gs pos="86000">
                  <a:schemeClr val="accent5"/>
                </a:gs>
                <a:gs pos="100000">
                  <a:srgbClr val="E9AC8B"/>
                </a:gs>
              </a:gsLst>
              <a:lin ang="0" scaled="0"/>
            </a:gradFill>
            <a:ln cap="flat" cmpd="sng" w="19050">
              <a:solidFill>
                <a:srgbClr val="31456A"/>
              </a:solidFill>
              <a:prstDash val="solid"/>
              <a:miter lim="800000"/>
              <a:headEnd len="sm" w="sm" type="none"/>
              <a:tailEnd len="sm" w="sm" type="none"/>
            </a:ln>
            <a:effectLst>
              <a:outerShdw blurRad="1270000" rotWithShape="0" algn="t" dir="5400000" dist="38100">
                <a:srgbClr val="000000">
                  <a:alpha val="6666"/>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sp>
          <p:nvSpPr>
            <p:cNvPr id="378" name="Google Shape;378;p12"/>
            <p:cNvSpPr txBox="1"/>
            <p:nvPr/>
          </p:nvSpPr>
          <p:spPr>
            <a:xfrm>
              <a:off x="654100" y="1063925"/>
              <a:ext cx="1694875" cy="25388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1"/>
                  </a:solidFill>
                  <a:latin typeface="Calibri"/>
                  <a:ea typeface="Calibri"/>
                  <a:cs typeface="Calibri"/>
                  <a:sym typeface="Calibri"/>
                </a:rPr>
                <a:t>ANNUAL MEMBERS</a:t>
              </a:r>
              <a:endParaRPr b="1" i="0" sz="1200" u="none" cap="none" strike="noStrike">
                <a:solidFill>
                  <a:schemeClr val="accent1"/>
                </a:solidFill>
                <a:latin typeface="Calibri"/>
                <a:ea typeface="Calibri"/>
                <a:cs typeface="Calibri"/>
                <a:sym typeface="Calibri"/>
              </a:endParaRPr>
            </a:p>
          </p:txBody>
        </p:sp>
        <p:sp>
          <p:nvSpPr>
            <p:cNvPr id="379" name="Google Shape;379;p12"/>
            <p:cNvSpPr txBox="1"/>
            <p:nvPr/>
          </p:nvSpPr>
          <p:spPr>
            <a:xfrm>
              <a:off x="7010756" y="1062630"/>
              <a:ext cx="1299647"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4"/>
                  </a:solidFill>
                  <a:latin typeface="Calibri"/>
                  <a:ea typeface="Calibri"/>
                  <a:cs typeface="Calibri"/>
                  <a:sym typeface="Calibri"/>
                </a:rPr>
                <a:t>CASUAL RIDERS</a:t>
              </a:r>
              <a:endParaRPr b="1" i="0" sz="1200" u="none" cap="none" strike="noStrike">
                <a:solidFill>
                  <a:schemeClr val="accent4"/>
                </a:solidFill>
                <a:latin typeface="Calibri"/>
                <a:ea typeface="Calibri"/>
                <a:cs typeface="Calibri"/>
                <a:sym typeface="Calibri"/>
              </a:endParaRPr>
            </a:p>
          </p:txBody>
        </p:sp>
        <p:sp>
          <p:nvSpPr>
            <p:cNvPr id="380" name="Google Shape;380;p12"/>
            <p:cNvSpPr/>
            <p:nvPr/>
          </p:nvSpPr>
          <p:spPr>
            <a:xfrm rot="10800000">
              <a:off x="4976588" y="1278862"/>
              <a:ext cx="207169" cy="492919"/>
            </a:xfrm>
            <a:prstGeom prst="snip2SameRect">
              <a:avLst>
                <a:gd fmla="val 50000" name="adj1"/>
                <a:gd fmla="val 0" name="adj2"/>
              </a:avLst>
            </a:prstGeom>
            <a:solidFill>
              <a:srgbClr val="FFFFFF"/>
            </a:solidFill>
            <a:ln cap="flat" cmpd="sng" w="9525">
              <a:solidFill>
                <a:srgbClr val="262626"/>
              </a:solidFill>
              <a:prstDash val="solid"/>
              <a:round/>
              <a:headEnd len="sm" w="sm" type="none"/>
              <a:tailEnd len="sm" w="sm" type="none"/>
            </a:ln>
            <a:effectLst>
              <a:outerShdw blurRad="571500" sx="96000" rotWithShape="0" algn="br" dir="2700000" dist="215900" sy="96000">
                <a:srgbClr val="0C0C0C">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Calibri"/>
                <a:ea typeface="Calibri"/>
                <a:cs typeface="Calibri"/>
                <a:sym typeface="Calibri"/>
              </a:endParaRPr>
            </a:p>
          </p:txBody>
        </p:sp>
      </p:grpSp>
      <p:sp>
        <p:nvSpPr>
          <p:cNvPr id="381" name="Google Shape;381;p12"/>
          <p:cNvSpPr/>
          <p:nvPr/>
        </p:nvSpPr>
        <p:spPr>
          <a:xfrm>
            <a:off x="491280" y="1609416"/>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2" name="Google Shape;382;p12"/>
          <p:cNvSpPr txBox="1"/>
          <p:nvPr/>
        </p:nvSpPr>
        <p:spPr>
          <a:xfrm>
            <a:off x="1157126" y="1695210"/>
            <a:ext cx="7517002"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Introducing new joiners offers for casual riders focusing on ride duration of 9 mins – 25 mins for a pre-determined number of classic bike rides. Reasoning: Classic bikes are popular among classic riders and historic data suggests classic ride durations are spread out more.</a:t>
            </a:r>
            <a:endParaRPr b="0" i="0" sz="1400" u="none" cap="none" strike="noStrike">
              <a:solidFill>
                <a:srgbClr val="000000"/>
              </a:solidFill>
              <a:latin typeface="Arial"/>
              <a:ea typeface="Arial"/>
              <a:cs typeface="Arial"/>
              <a:sym typeface="Arial"/>
            </a:endParaRPr>
          </a:p>
        </p:txBody>
      </p:sp>
      <p:grpSp>
        <p:nvGrpSpPr>
          <p:cNvPr id="383" name="Google Shape;383;p12"/>
          <p:cNvGrpSpPr/>
          <p:nvPr/>
        </p:nvGrpSpPr>
        <p:grpSpPr>
          <a:xfrm>
            <a:off x="731468" y="1731610"/>
            <a:ext cx="373328" cy="367373"/>
            <a:chOff x="4464683" y="369265"/>
            <a:chExt cx="711567" cy="700218"/>
          </a:xfrm>
        </p:grpSpPr>
        <p:sp>
          <p:nvSpPr>
            <p:cNvPr id="384" name="Google Shape;384;p1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5" name="Google Shape;385;p1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nvGrpSpPr>
          <p:cNvPr id="386" name="Google Shape;386;p12"/>
          <p:cNvGrpSpPr/>
          <p:nvPr/>
        </p:nvGrpSpPr>
        <p:grpSpPr>
          <a:xfrm>
            <a:off x="491280" y="2322246"/>
            <a:ext cx="8130518" cy="578832"/>
            <a:chOff x="511548" y="2520175"/>
            <a:chExt cx="8130518" cy="578832"/>
          </a:xfrm>
        </p:grpSpPr>
        <p:sp>
          <p:nvSpPr>
            <p:cNvPr id="387" name="Google Shape;387;p12"/>
            <p:cNvSpPr/>
            <p:nvPr/>
          </p:nvSpPr>
          <p:spPr>
            <a:xfrm>
              <a:off x="511548" y="2520175"/>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8" name="Google Shape;388;p12"/>
            <p:cNvSpPr txBox="1"/>
            <p:nvPr/>
          </p:nvSpPr>
          <p:spPr>
            <a:xfrm>
              <a:off x="1213309" y="2685610"/>
              <a:ext cx="6894262"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Incentivize riders on weekends using targeted marketing campaigns as there is more casual rider activity on weekends.</a:t>
              </a:r>
              <a:endParaRPr b="0" i="0" sz="1400" u="none" cap="none" strike="noStrike">
                <a:solidFill>
                  <a:srgbClr val="000000"/>
                </a:solidFill>
                <a:latin typeface="Arial"/>
                <a:ea typeface="Arial"/>
                <a:cs typeface="Arial"/>
                <a:sym typeface="Arial"/>
              </a:endParaRPr>
            </a:p>
          </p:txBody>
        </p:sp>
        <p:grpSp>
          <p:nvGrpSpPr>
            <p:cNvPr id="389" name="Google Shape;389;p12"/>
            <p:cNvGrpSpPr/>
            <p:nvPr/>
          </p:nvGrpSpPr>
          <p:grpSpPr>
            <a:xfrm>
              <a:off x="751736" y="2642369"/>
              <a:ext cx="373328" cy="367373"/>
              <a:chOff x="4464683" y="369265"/>
              <a:chExt cx="711567" cy="700218"/>
            </a:xfrm>
          </p:grpSpPr>
          <p:sp>
            <p:nvSpPr>
              <p:cNvPr id="390" name="Google Shape;390;p1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1" name="Google Shape;391;p1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392" name="Google Shape;392;p12"/>
          <p:cNvGrpSpPr/>
          <p:nvPr/>
        </p:nvGrpSpPr>
        <p:grpSpPr>
          <a:xfrm>
            <a:off x="491280" y="3032679"/>
            <a:ext cx="8130518" cy="578832"/>
            <a:chOff x="511548" y="3407361"/>
            <a:chExt cx="8130518" cy="578832"/>
          </a:xfrm>
        </p:grpSpPr>
        <p:sp>
          <p:nvSpPr>
            <p:cNvPr id="393" name="Google Shape;393;p12"/>
            <p:cNvSpPr/>
            <p:nvPr/>
          </p:nvSpPr>
          <p:spPr>
            <a:xfrm>
              <a:off x="511548" y="3407361"/>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4" name="Google Shape;394;p12"/>
            <p:cNvSpPr txBox="1"/>
            <p:nvPr/>
          </p:nvSpPr>
          <p:spPr>
            <a:xfrm>
              <a:off x="1243114" y="3462112"/>
              <a:ext cx="7272851"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Introducing membership exclusive </a:t>
              </a:r>
              <a:r>
                <a:rPr b="1" i="0" lang="en-US" sz="1000" u="none" cap="none" strike="noStrike">
                  <a:solidFill>
                    <a:srgbClr val="7F7F7F"/>
                  </a:solidFill>
                  <a:latin typeface="Calibri"/>
                  <a:ea typeface="Calibri"/>
                  <a:cs typeface="Calibri"/>
                  <a:sym typeface="Calibri"/>
                </a:rPr>
                <a:t>reward point system </a:t>
              </a:r>
              <a:r>
                <a:rPr b="0" i="0" lang="en-US" sz="1000" u="none" cap="none" strike="noStrike">
                  <a:solidFill>
                    <a:srgbClr val="7F7F7F"/>
                  </a:solidFill>
                  <a:latin typeface="Calibri"/>
                  <a:ea typeface="Calibri"/>
                  <a:cs typeface="Calibri"/>
                  <a:sym typeface="Calibri"/>
                </a:rPr>
                <a:t>which gives more rewards (1X, 2X, 3X ) when starting rides from the stations that are popular among casual riders,  thereby encouraging more casual members to have the incentive to become a member. </a:t>
              </a:r>
              <a:endParaRPr/>
            </a:p>
          </p:txBody>
        </p:sp>
        <p:grpSp>
          <p:nvGrpSpPr>
            <p:cNvPr id="395" name="Google Shape;395;p12"/>
            <p:cNvGrpSpPr/>
            <p:nvPr/>
          </p:nvGrpSpPr>
          <p:grpSpPr>
            <a:xfrm>
              <a:off x="751736" y="3529555"/>
              <a:ext cx="373328" cy="367373"/>
              <a:chOff x="4464683" y="369265"/>
              <a:chExt cx="711567" cy="700218"/>
            </a:xfrm>
          </p:grpSpPr>
          <p:sp>
            <p:nvSpPr>
              <p:cNvPr id="396" name="Google Shape;396;p1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97" name="Google Shape;397;p1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398" name="Google Shape;398;p12"/>
          <p:cNvGrpSpPr/>
          <p:nvPr/>
        </p:nvGrpSpPr>
        <p:grpSpPr>
          <a:xfrm>
            <a:off x="491280" y="3733705"/>
            <a:ext cx="8130518" cy="578832"/>
            <a:chOff x="511548" y="4270518"/>
            <a:chExt cx="7945426" cy="578832"/>
          </a:xfrm>
        </p:grpSpPr>
        <p:sp>
          <p:nvSpPr>
            <p:cNvPr id="399" name="Google Shape;399;p12"/>
            <p:cNvSpPr/>
            <p:nvPr/>
          </p:nvSpPr>
          <p:spPr>
            <a:xfrm>
              <a:off x="511548" y="4270518"/>
              <a:ext cx="7945426"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0" name="Google Shape;400;p12"/>
            <p:cNvSpPr txBox="1"/>
            <p:nvPr/>
          </p:nvSpPr>
          <p:spPr>
            <a:xfrm>
              <a:off x="1186746" y="4441761"/>
              <a:ext cx="7031783"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Marketing ads like billboards or signboards can be placed in and around places, stations, and routes that are frequented by casual riders. </a:t>
              </a:r>
              <a:endParaRPr/>
            </a:p>
          </p:txBody>
        </p:sp>
        <p:grpSp>
          <p:nvGrpSpPr>
            <p:cNvPr id="401" name="Google Shape;401;p12"/>
            <p:cNvGrpSpPr/>
            <p:nvPr/>
          </p:nvGrpSpPr>
          <p:grpSpPr>
            <a:xfrm>
              <a:off x="751736" y="4392712"/>
              <a:ext cx="373328" cy="367373"/>
              <a:chOff x="4464683" y="369265"/>
              <a:chExt cx="711567" cy="700218"/>
            </a:xfrm>
          </p:grpSpPr>
          <p:sp>
            <p:nvSpPr>
              <p:cNvPr id="402" name="Google Shape;402;p1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3" name="Google Shape;403;p1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404" name="Google Shape;404;p12"/>
          <p:cNvGrpSpPr/>
          <p:nvPr/>
        </p:nvGrpSpPr>
        <p:grpSpPr>
          <a:xfrm>
            <a:off x="491280" y="4434731"/>
            <a:ext cx="7945426" cy="578832"/>
            <a:chOff x="511548" y="4270518"/>
            <a:chExt cx="7945426" cy="578832"/>
          </a:xfrm>
        </p:grpSpPr>
        <p:sp>
          <p:nvSpPr>
            <p:cNvPr id="405" name="Google Shape;405;p12"/>
            <p:cNvSpPr/>
            <p:nvPr/>
          </p:nvSpPr>
          <p:spPr>
            <a:xfrm>
              <a:off x="511548" y="4270518"/>
              <a:ext cx="7945426"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6" name="Google Shape;406;p12"/>
            <p:cNvSpPr txBox="1"/>
            <p:nvPr/>
          </p:nvSpPr>
          <p:spPr>
            <a:xfrm>
              <a:off x="1243114" y="4425297"/>
              <a:ext cx="6894262"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Introducing new joiners coupons for casual riders targeting the rides happening from 3:00 pm to 7:00 pm.</a:t>
              </a:r>
              <a:endParaRPr b="0" i="0" sz="1400" u="none" cap="none" strike="noStrike">
                <a:solidFill>
                  <a:srgbClr val="000000"/>
                </a:solidFill>
                <a:latin typeface="Arial"/>
                <a:ea typeface="Arial"/>
                <a:cs typeface="Arial"/>
                <a:sym typeface="Arial"/>
              </a:endParaRPr>
            </a:p>
          </p:txBody>
        </p:sp>
        <p:grpSp>
          <p:nvGrpSpPr>
            <p:cNvPr id="407" name="Google Shape;407;p12"/>
            <p:cNvGrpSpPr/>
            <p:nvPr/>
          </p:nvGrpSpPr>
          <p:grpSpPr>
            <a:xfrm>
              <a:off x="751736" y="4392712"/>
              <a:ext cx="373328" cy="367373"/>
              <a:chOff x="4464683" y="369265"/>
              <a:chExt cx="711567" cy="700218"/>
            </a:xfrm>
          </p:grpSpPr>
          <p:sp>
            <p:nvSpPr>
              <p:cNvPr id="408" name="Google Shape;408;p1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09" name="Google Shape;409;p1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3"/>
          <p:cNvSpPr txBox="1"/>
          <p:nvPr/>
        </p:nvSpPr>
        <p:spPr>
          <a:xfrm>
            <a:off x="612005" y="242271"/>
            <a:ext cx="8071787" cy="4385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400" u="none" cap="none" strike="noStrike">
                <a:solidFill>
                  <a:srgbClr val="3F3F3F"/>
                </a:solidFill>
                <a:latin typeface="Quattrocento Sans"/>
                <a:ea typeface="Quattrocento Sans"/>
                <a:cs typeface="Quattrocento Sans"/>
                <a:sym typeface="Quattrocento Sans"/>
              </a:rPr>
              <a:t>Future analysis roadmap</a:t>
            </a:r>
            <a:endParaRPr b="0" i="0" sz="900" u="none" cap="none" strike="noStrike">
              <a:solidFill>
                <a:srgbClr val="000000"/>
              </a:solidFill>
              <a:latin typeface="Arial"/>
              <a:ea typeface="Arial"/>
              <a:cs typeface="Arial"/>
              <a:sym typeface="Arial"/>
            </a:endParaRPr>
          </a:p>
        </p:txBody>
      </p:sp>
      <p:sp>
        <p:nvSpPr>
          <p:cNvPr id="415" name="Google Shape;415;p13"/>
          <p:cNvSpPr/>
          <p:nvPr/>
        </p:nvSpPr>
        <p:spPr>
          <a:xfrm>
            <a:off x="478124" y="1029970"/>
            <a:ext cx="2440272" cy="3427612"/>
          </a:xfrm>
          <a:prstGeom prst="roundRect">
            <a:avLst>
              <a:gd fmla="val 2917" name="adj"/>
            </a:avLst>
          </a:prstGeom>
          <a:solidFill>
            <a:srgbClr val="595959"/>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grpSp>
        <p:nvGrpSpPr>
          <p:cNvPr id="416" name="Google Shape;416;p13"/>
          <p:cNvGrpSpPr/>
          <p:nvPr/>
        </p:nvGrpSpPr>
        <p:grpSpPr>
          <a:xfrm>
            <a:off x="731885" y="1344539"/>
            <a:ext cx="1881642" cy="886769"/>
            <a:chOff x="8479351" y="2548221"/>
            <a:chExt cx="2508855" cy="1602445"/>
          </a:xfrm>
        </p:grpSpPr>
        <p:cxnSp>
          <p:nvCxnSpPr>
            <p:cNvPr id="417" name="Google Shape;417;p13"/>
            <p:cNvCxnSpPr/>
            <p:nvPr/>
          </p:nvCxnSpPr>
          <p:spPr>
            <a:xfrm>
              <a:off x="8495447" y="2548221"/>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cxnSp>
          <p:nvCxnSpPr>
            <p:cNvPr id="418" name="Google Shape;418;p13"/>
            <p:cNvCxnSpPr/>
            <p:nvPr/>
          </p:nvCxnSpPr>
          <p:spPr>
            <a:xfrm>
              <a:off x="8495447" y="4150666"/>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sp>
          <p:nvSpPr>
            <p:cNvPr id="419" name="Google Shape;419;p13"/>
            <p:cNvSpPr txBox="1"/>
            <p:nvPr/>
          </p:nvSpPr>
          <p:spPr>
            <a:xfrm>
              <a:off x="8479351" y="2632479"/>
              <a:ext cx="2508855" cy="855036"/>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600" u="none" cap="none" strike="noStrike">
                  <a:solidFill>
                    <a:schemeClr val="lt1"/>
                  </a:solidFill>
                  <a:latin typeface="Calibri"/>
                  <a:ea typeface="Calibri"/>
                  <a:cs typeface="Calibri"/>
                  <a:sym typeface="Calibri"/>
                </a:rPr>
                <a:t>MapBox </a:t>
              </a:r>
              <a:endParaRPr/>
            </a:p>
            <a:p>
              <a:pPr indent="0" lvl="0" marL="0" marR="0" rtl="0" algn="ctr">
                <a:lnSpc>
                  <a:spcPct val="140000"/>
                </a:lnSpc>
                <a:spcBef>
                  <a:spcPts val="0"/>
                </a:spcBef>
                <a:spcAft>
                  <a:spcPts val="0"/>
                </a:spcAft>
                <a:buClr>
                  <a:srgbClr val="000000"/>
                </a:buClr>
                <a:buSzPts val="1100"/>
                <a:buFont typeface="Arial"/>
                <a:buNone/>
              </a:pPr>
              <a:r>
                <a:rPr b="0" i="0" lang="en-US" sz="1600" u="none" cap="none" strike="noStrike">
                  <a:solidFill>
                    <a:schemeClr val="lt1"/>
                  </a:solidFill>
                  <a:latin typeface="Calibri"/>
                  <a:ea typeface="Calibri"/>
                  <a:cs typeface="Calibri"/>
                  <a:sym typeface="Calibri"/>
                </a:rPr>
                <a:t>Heatmaps</a:t>
              </a:r>
              <a:endParaRPr b="0" i="0" sz="1600" u="none" cap="none" strike="noStrike">
                <a:solidFill>
                  <a:srgbClr val="000000"/>
                </a:solidFill>
                <a:latin typeface="Arial"/>
                <a:ea typeface="Arial"/>
                <a:cs typeface="Arial"/>
                <a:sym typeface="Arial"/>
              </a:endParaRPr>
            </a:p>
          </p:txBody>
        </p:sp>
      </p:grpSp>
      <p:sp>
        <p:nvSpPr>
          <p:cNvPr id="420" name="Google Shape;420;p13"/>
          <p:cNvSpPr txBox="1"/>
          <p:nvPr/>
        </p:nvSpPr>
        <p:spPr>
          <a:xfrm>
            <a:off x="622322" y="2492102"/>
            <a:ext cx="2151876" cy="1491147"/>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100" u="none" cap="none" strike="noStrike">
                <a:solidFill>
                  <a:schemeClr val="lt1"/>
                </a:solidFill>
                <a:latin typeface="Calibri"/>
                <a:ea typeface="Calibri"/>
                <a:cs typeface="Calibri"/>
                <a:sym typeface="Calibri"/>
              </a:rPr>
              <a:t>A live heatmap using the paid MapBox API that visualizes in 3D, the ride activities over the entire Chicago area. This facilitates on-the-fly visualizations for any desired parameter changes. </a:t>
            </a:r>
            <a:endParaRPr/>
          </a:p>
        </p:txBody>
      </p:sp>
      <p:pic>
        <p:nvPicPr>
          <p:cNvPr id="421" name="Google Shape;421;p13"/>
          <p:cNvPicPr preferRelativeResize="0"/>
          <p:nvPr/>
        </p:nvPicPr>
        <p:blipFill rotWithShape="1">
          <a:blip r:embed="rId3">
            <a:alphaModFix/>
          </a:blip>
          <a:srcRect b="0" l="0" r="16566" t="0"/>
          <a:stretch/>
        </p:blipFill>
        <p:spPr>
          <a:xfrm>
            <a:off x="3184228" y="1029970"/>
            <a:ext cx="5499564" cy="342761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4"/>
          <p:cNvSpPr txBox="1"/>
          <p:nvPr/>
        </p:nvSpPr>
        <p:spPr>
          <a:xfrm>
            <a:off x="536106" y="174136"/>
            <a:ext cx="8071787" cy="4385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400" u="none" cap="none" strike="noStrike">
                <a:solidFill>
                  <a:srgbClr val="3F3F3F"/>
                </a:solidFill>
                <a:latin typeface="Quattrocento Sans"/>
                <a:ea typeface="Quattrocento Sans"/>
                <a:cs typeface="Quattrocento Sans"/>
                <a:sym typeface="Quattrocento Sans"/>
              </a:rPr>
              <a:t>Future analysis roadmap</a:t>
            </a:r>
            <a:endParaRPr b="0" i="0" sz="900" u="none" cap="none" strike="noStrike">
              <a:solidFill>
                <a:srgbClr val="000000"/>
              </a:solidFill>
              <a:latin typeface="Arial"/>
              <a:ea typeface="Arial"/>
              <a:cs typeface="Arial"/>
              <a:sym typeface="Arial"/>
            </a:endParaRPr>
          </a:p>
        </p:txBody>
      </p:sp>
      <p:grpSp>
        <p:nvGrpSpPr>
          <p:cNvPr id="427" name="Google Shape;427;p14"/>
          <p:cNvGrpSpPr/>
          <p:nvPr/>
        </p:nvGrpSpPr>
        <p:grpSpPr>
          <a:xfrm>
            <a:off x="5731818" y="952332"/>
            <a:ext cx="2440272" cy="3778786"/>
            <a:chOff x="6309580" y="952332"/>
            <a:chExt cx="2440272" cy="3778786"/>
          </a:xfrm>
        </p:grpSpPr>
        <p:sp>
          <p:nvSpPr>
            <p:cNvPr id="428" name="Google Shape;428;p14"/>
            <p:cNvSpPr/>
            <p:nvPr/>
          </p:nvSpPr>
          <p:spPr>
            <a:xfrm>
              <a:off x="6309580" y="952332"/>
              <a:ext cx="2440272" cy="3778786"/>
            </a:xfrm>
            <a:prstGeom prst="roundRect">
              <a:avLst>
                <a:gd fmla="val 2917" name="adj"/>
              </a:avLst>
            </a:prstGeom>
            <a:solidFill>
              <a:srgbClr val="595959"/>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grpSp>
          <p:nvGrpSpPr>
            <p:cNvPr id="429" name="Google Shape;429;p14"/>
            <p:cNvGrpSpPr/>
            <p:nvPr/>
          </p:nvGrpSpPr>
          <p:grpSpPr>
            <a:xfrm>
              <a:off x="6563341" y="1266901"/>
              <a:ext cx="1881642" cy="886769"/>
              <a:chOff x="8479351" y="2548221"/>
              <a:chExt cx="2508855" cy="1602445"/>
            </a:xfrm>
          </p:grpSpPr>
          <p:cxnSp>
            <p:nvCxnSpPr>
              <p:cNvPr id="430" name="Google Shape;430;p14"/>
              <p:cNvCxnSpPr/>
              <p:nvPr/>
            </p:nvCxnSpPr>
            <p:spPr>
              <a:xfrm>
                <a:off x="8495447" y="2548221"/>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cxnSp>
            <p:nvCxnSpPr>
              <p:cNvPr id="431" name="Google Shape;431;p14"/>
              <p:cNvCxnSpPr/>
              <p:nvPr/>
            </p:nvCxnSpPr>
            <p:spPr>
              <a:xfrm>
                <a:off x="8495447" y="4150666"/>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sp>
            <p:nvSpPr>
              <p:cNvPr id="432" name="Google Shape;432;p14"/>
              <p:cNvSpPr txBox="1"/>
              <p:nvPr/>
            </p:nvSpPr>
            <p:spPr>
              <a:xfrm>
                <a:off x="8479351" y="2601448"/>
                <a:ext cx="2508855" cy="1370906"/>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600" u="none" cap="none" strike="noStrike">
                    <a:solidFill>
                      <a:schemeClr val="lt1"/>
                    </a:solidFill>
                    <a:latin typeface="Calibri"/>
                    <a:ea typeface="Calibri"/>
                    <a:cs typeface="Calibri"/>
                    <a:sym typeface="Calibri"/>
                  </a:rPr>
                  <a:t>Google Maps Api + User’s GPS data</a:t>
                </a:r>
                <a:endParaRPr/>
              </a:p>
            </p:txBody>
          </p:sp>
        </p:grpSp>
        <p:sp>
          <p:nvSpPr>
            <p:cNvPr id="433" name="Google Shape;433;p14"/>
            <p:cNvSpPr txBox="1"/>
            <p:nvPr/>
          </p:nvSpPr>
          <p:spPr>
            <a:xfrm>
              <a:off x="6453778" y="2493316"/>
              <a:ext cx="2151876" cy="1734291"/>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050" u="none" cap="none" strike="noStrike">
                  <a:solidFill>
                    <a:schemeClr val="lt1"/>
                  </a:solidFill>
                  <a:latin typeface="Calibri"/>
                  <a:ea typeface="Calibri"/>
                  <a:cs typeface="Calibri"/>
                  <a:sym typeface="Calibri"/>
                </a:rPr>
                <a:t>With GPS data of the rides, further analysis  could shed insight into:</a:t>
              </a:r>
              <a:endParaRPr/>
            </a:p>
            <a:p>
              <a:pPr indent="-171450" lvl="0" marL="171450" marR="0" rtl="0" algn="l">
                <a:lnSpc>
                  <a:spcPct val="140000"/>
                </a:lnSpc>
                <a:spcBef>
                  <a:spcPts val="1200"/>
                </a:spcBef>
                <a:spcAft>
                  <a:spcPts val="0"/>
                </a:spcAft>
                <a:buClr>
                  <a:schemeClr val="lt1"/>
                </a:buClr>
                <a:buSzPts val="1365"/>
                <a:buFont typeface="Noto Sans Symbols"/>
                <a:buChar char="▪"/>
              </a:pPr>
              <a:r>
                <a:rPr b="0" i="0" lang="en-US" sz="1050" u="none" cap="none" strike="noStrike">
                  <a:solidFill>
                    <a:schemeClr val="lt1"/>
                  </a:solidFill>
                  <a:latin typeface="Calibri"/>
                  <a:ea typeface="Calibri"/>
                  <a:cs typeface="Calibri"/>
                  <a:sym typeface="Calibri"/>
                </a:rPr>
                <a:t>The most popular routes instead of just start point and end point. </a:t>
              </a:r>
              <a:endParaRPr/>
            </a:p>
            <a:p>
              <a:pPr indent="-171450" lvl="0" marL="171450" marR="0" rtl="0" algn="l">
                <a:lnSpc>
                  <a:spcPct val="140000"/>
                </a:lnSpc>
                <a:spcBef>
                  <a:spcPts val="600"/>
                </a:spcBef>
                <a:spcAft>
                  <a:spcPts val="0"/>
                </a:spcAft>
                <a:buClr>
                  <a:schemeClr val="lt1"/>
                </a:buClr>
                <a:buSzPts val="1365"/>
                <a:buFont typeface="Noto Sans Symbols"/>
                <a:buChar char="▪"/>
              </a:pPr>
              <a:r>
                <a:rPr b="0" i="0" lang="en-US" sz="1050" u="none" cap="none" strike="noStrike">
                  <a:solidFill>
                    <a:schemeClr val="lt1"/>
                  </a:solidFill>
                  <a:latin typeface="Calibri"/>
                  <a:ea typeface="Calibri"/>
                  <a:cs typeface="Calibri"/>
                  <a:sym typeface="Calibri"/>
                </a:rPr>
                <a:t>Traffic by Time of Day.</a:t>
              </a:r>
              <a:endParaRPr/>
            </a:p>
            <a:p>
              <a:pPr indent="-171450" lvl="0" marL="171450" marR="0" rtl="0" algn="l">
                <a:lnSpc>
                  <a:spcPct val="140000"/>
                </a:lnSpc>
                <a:spcBef>
                  <a:spcPts val="600"/>
                </a:spcBef>
                <a:spcAft>
                  <a:spcPts val="0"/>
                </a:spcAft>
                <a:buClr>
                  <a:schemeClr val="lt1"/>
                </a:buClr>
                <a:buSzPts val="1365"/>
                <a:buFont typeface="Noto Sans Symbols"/>
                <a:buChar char="▪"/>
              </a:pPr>
              <a:r>
                <a:rPr b="0" i="0" lang="en-US" sz="1050" u="none" cap="none" strike="noStrike">
                  <a:solidFill>
                    <a:schemeClr val="lt1"/>
                  </a:solidFill>
                  <a:latin typeface="Calibri"/>
                  <a:ea typeface="Calibri"/>
                  <a:cs typeface="Calibri"/>
                  <a:sym typeface="Calibri"/>
                </a:rPr>
                <a:t>Traffic by Location.</a:t>
              </a:r>
              <a:endParaRPr/>
            </a:p>
          </p:txBody>
        </p:sp>
      </p:grpSp>
      <p:pic>
        <p:nvPicPr>
          <p:cNvPr id="434" name="Google Shape;434;p14"/>
          <p:cNvPicPr preferRelativeResize="0"/>
          <p:nvPr/>
        </p:nvPicPr>
        <p:blipFill rotWithShape="1">
          <a:blip r:embed="rId3">
            <a:alphaModFix/>
          </a:blip>
          <a:srcRect b="0" l="0" r="0" t="0"/>
          <a:stretch/>
        </p:blipFill>
        <p:spPr>
          <a:xfrm>
            <a:off x="971910" y="952332"/>
            <a:ext cx="4272951" cy="37787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5"/>
          <p:cNvSpPr txBox="1"/>
          <p:nvPr/>
        </p:nvSpPr>
        <p:spPr>
          <a:xfrm>
            <a:off x="536106" y="38671"/>
            <a:ext cx="8071787" cy="4385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400" u="none" cap="none" strike="noStrike">
                <a:solidFill>
                  <a:srgbClr val="3F3F3F"/>
                </a:solidFill>
                <a:latin typeface="Quattrocento Sans"/>
                <a:ea typeface="Quattrocento Sans"/>
                <a:cs typeface="Quattrocento Sans"/>
                <a:sym typeface="Quattrocento Sans"/>
              </a:rPr>
              <a:t>Future analysis roadmap</a:t>
            </a:r>
            <a:endParaRPr b="0" i="0" sz="900" u="none" cap="none" strike="noStrike">
              <a:solidFill>
                <a:srgbClr val="000000"/>
              </a:solidFill>
              <a:latin typeface="Arial"/>
              <a:ea typeface="Arial"/>
              <a:cs typeface="Arial"/>
              <a:sym typeface="Arial"/>
            </a:endParaRPr>
          </a:p>
        </p:txBody>
      </p:sp>
      <p:sp>
        <p:nvSpPr>
          <p:cNvPr id="440" name="Google Shape;440;p15"/>
          <p:cNvSpPr/>
          <p:nvPr/>
        </p:nvSpPr>
        <p:spPr>
          <a:xfrm>
            <a:off x="477375" y="1307491"/>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1" name="Google Shape;441;p15"/>
          <p:cNvSpPr txBox="1"/>
          <p:nvPr/>
        </p:nvSpPr>
        <p:spPr>
          <a:xfrm>
            <a:off x="1208941" y="1462270"/>
            <a:ext cx="7517002"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A pricing analysis to understand the most profitable ride types</a:t>
            </a:r>
            <a:endParaRPr/>
          </a:p>
        </p:txBody>
      </p:sp>
      <p:grpSp>
        <p:nvGrpSpPr>
          <p:cNvPr id="442" name="Google Shape;442;p15"/>
          <p:cNvGrpSpPr/>
          <p:nvPr/>
        </p:nvGrpSpPr>
        <p:grpSpPr>
          <a:xfrm>
            <a:off x="717563" y="1429685"/>
            <a:ext cx="373328" cy="367373"/>
            <a:chOff x="4464683" y="369265"/>
            <a:chExt cx="711567" cy="700218"/>
          </a:xfrm>
        </p:grpSpPr>
        <p:sp>
          <p:nvSpPr>
            <p:cNvPr id="443" name="Google Shape;443;p15"/>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4" name="Google Shape;444;p15"/>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nvGrpSpPr>
          <p:cNvPr id="445" name="Google Shape;445;p15"/>
          <p:cNvGrpSpPr/>
          <p:nvPr/>
        </p:nvGrpSpPr>
        <p:grpSpPr>
          <a:xfrm>
            <a:off x="477375" y="2020321"/>
            <a:ext cx="8130518" cy="714472"/>
            <a:chOff x="511548" y="2520175"/>
            <a:chExt cx="8130518" cy="714472"/>
          </a:xfrm>
        </p:grpSpPr>
        <p:sp>
          <p:nvSpPr>
            <p:cNvPr id="446" name="Google Shape;446;p15"/>
            <p:cNvSpPr/>
            <p:nvPr/>
          </p:nvSpPr>
          <p:spPr>
            <a:xfrm>
              <a:off x="511548" y="2520175"/>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7" name="Google Shape;447;p15"/>
            <p:cNvSpPr txBox="1"/>
            <p:nvPr/>
          </p:nvSpPr>
          <p:spPr>
            <a:xfrm>
              <a:off x="1243114" y="2685296"/>
              <a:ext cx="6894262" cy="549351"/>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The average spending of casual members and its correlation with pricing and offers. </a:t>
              </a:r>
              <a:endParaRPr/>
            </a:p>
            <a:p>
              <a:pPr indent="0" lvl="0" marL="0" marR="0" rtl="0" algn="l">
                <a:lnSpc>
                  <a:spcPct val="130000"/>
                </a:lnSpc>
                <a:spcBef>
                  <a:spcPts val="0"/>
                </a:spcBef>
                <a:spcAft>
                  <a:spcPts val="0"/>
                </a:spcAft>
                <a:buClr>
                  <a:srgbClr val="000000"/>
                </a:buClr>
                <a:buSzPts val="8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p15"/>
            <p:cNvGrpSpPr/>
            <p:nvPr/>
          </p:nvGrpSpPr>
          <p:grpSpPr>
            <a:xfrm>
              <a:off x="751736" y="2642369"/>
              <a:ext cx="373328" cy="367373"/>
              <a:chOff x="4464683" y="369265"/>
              <a:chExt cx="711567" cy="700218"/>
            </a:xfrm>
          </p:grpSpPr>
          <p:sp>
            <p:nvSpPr>
              <p:cNvPr id="449" name="Google Shape;449;p15"/>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0" name="Google Shape;450;p15"/>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451" name="Google Shape;451;p15"/>
          <p:cNvGrpSpPr/>
          <p:nvPr/>
        </p:nvGrpSpPr>
        <p:grpSpPr>
          <a:xfrm>
            <a:off x="477375" y="2730754"/>
            <a:ext cx="8130518" cy="578832"/>
            <a:chOff x="511548" y="3407361"/>
            <a:chExt cx="8130518" cy="578832"/>
          </a:xfrm>
        </p:grpSpPr>
        <p:sp>
          <p:nvSpPr>
            <p:cNvPr id="452" name="Google Shape;452;p15"/>
            <p:cNvSpPr/>
            <p:nvPr/>
          </p:nvSpPr>
          <p:spPr>
            <a:xfrm>
              <a:off x="511548" y="3407361"/>
              <a:ext cx="8130518"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3" name="Google Shape;453;p15"/>
            <p:cNvSpPr txBox="1"/>
            <p:nvPr/>
          </p:nvSpPr>
          <p:spPr>
            <a:xfrm>
              <a:off x="1243114" y="3471335"/>
              <a:ext cx="7272851"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The expenses in regards to maintenance of bikes and especially how the electric bikes differ from classic bikes and what can be done to optimize that.</a:t>
              </a:r>
              <a:endParaRPr/>
            </a:p>
          </p:txBody>
        </p:sp>
        <p:grpSp>
          <p:nvGrpSpPr>
            <p:cNvPr id="454" name="Google Shape;454;p15"/>
            <p:cNvGrpSpPr/>
            <p:nvPr/>
          </p:nvGrpSpPr>
          <p:grpSpPr>
            <a:xfrm>
              <a:off x="751736" y="3529555"/>
              <a:ext cx="373328" cy="367373"/>
              <a:chOff x="4464683" y="369265"/>
              <a:chExt cx="711567" cy="700218"/>
            </a:xfrm>
          </p:grpSpPr>
          <p:sp>
            <p:nvSpPr>
              <p:cNvPr id="455" name="Google Shape;455;p15"/>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6" name="Google Shape;456;p15"/>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457" name="Google Shape;457;p15"/>
          <p:cNvGrpSpPr/>
          <p:nvPr/>
        </p:nvGrpSpPr>
        <p:grpSpPr>
          <a:xfrm>
            <a:off x="477375" y="3431780"/>
            <a:ext cx="8130518" cy="578832"/>
            <a:chOff x="511548" y="4270518"/>
            <a:chExt cx="7945426" cy="578832"/>
          </a:xfrm>
        </p:grpSpPr>
        <p:sp>
          <p:nvSpPr>
            <p:cNvPr id="458" name="Google Shape;458;p15"/>
            <p:cNvSpPr/>
            <p:nvPr/>
          </p:nvSpPr>
          <p:spPr>
            <a:xfrm>
              <a:off x="511548" y="4270518"/>
              <a:ext cx="7945426"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9" name="Google Shape;459;p15"/>
            <p:cNvSpPr txBox="1"/>
            <p:nvPr/>
          </p:nvSpPr>
          <p:spPr>
            <a:xfrm>
              <a:off x="1186746" y="4441761"/>
              <a:ext cx="7031783"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Analyze the spending patterns to identify if members are comfortable with weekly or monthly or annual passes.</a:t>
              </a:r>
              <a:endParaRPr/>
            </a:p>
          </p:txBody>
        </p:sp>
        <p:grpSp>
          <p:nvGrpSpPr>
            <p:cNvPr id="460" name="Google Shape;460;p15"/>
            <p:cNvGrpSpPr/>
            <p:nvPr/>
          </p:nvGrpSpPr>
          <p:grpSpPr>
            <a:xfrm>
              <a:off x="751736" y="4392712"/>
              <a:ext cx="373328" cy="367373"/>
              <a:chOff x="4464683" y="369265"/>
              <a:chExt cx="711567" cy="700218"/>
            </a:xfrm>
          </p:grpSpPr>
          <p:sp>
            <p:nvSpPr>
              <p:cNvPr id="461" name="Google Shape;461;p15"/>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2" name="Google Shape;462;p15"/>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grpSp>
        <p:nvGrpSpPr>
          <p:cNvPr id="463" name="Google Shape;463;p15"/>
          <p:cNvGrpSpPr/>
          <p:nvPr/>
        </p:nvGrpSpPr>
        <p:grpSpPr>
          <a:xfrm>
            <a:off x="477375" y="4132806"/>
            <a:ext cx="7945426" cy="578832"/>
            <a:chOff x="511548" y="4270518"/>
            <a:chExt cx="7945426" cy="578832"/>
          </a:xfrm>
        </p:grpSpPr>
        <p:sp>
          <p:nvSpPr>
            <p:cNvPr id="464" name="Google Shape;464;p15"/>
            <p:cNvSpPr/>
            <p:nvPr/>
          </p:nvSpPr>
          <p:spPr>
            <a:xfrm>
              <a:off x="511548" y="4270518"/>
              <a:ext cx="7945426"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5" name="Google Shape;465;p15"/>
            <p:cNvSpPr txBox="1"/>
            <p:nvPr/>
          </p:nvSpPr>
          <p:spPr>
            <a:xfrm>
              <a:off x="1243114" y="4425297"/>
              <a:ext cx="6894262"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An in-depth analysis of ride cancellation data.</a:t>
              </a:r>
              <a:endParaRPr b="0" i="0" sz="1400" u="none" cap="none" strike="noStrike">
                <a:solidFill>
                  <a:srgbClr val="000000"/>
                </a:solidFill>
                <a:latin typeface="Arial"/>
                <a:ea typeface="Arial"/>
                <a:cs typeface="Arial"/>
                <a:sym typeface="Arial"/>
              </a:endParaRPr>
            </a:p>
          </p:txBody>
        </p:sp>
        <p:grpSp>
          <p:nvGrpSpPr>
            <p:cNvPr id="466" name="Google Shape;466;p15"/>
            <p:cNvGrpSpPr/>
            <p:nvPr/>
          </p:nvGrpSpPr>
          <p:grpSpPr>
            <a:xfrm>
              <a:off x="751736" y="4392712"/>
              <a:ext cx="373328" cy="367373"/>
              <a:chOff x="4464683" y="369265"/>
              <a:chExt cx="711567" cy="700218"/>
            </a:xfrm>
          </p:grpSpPr>
          <p:sp>
            <p:nvSpPr>
              <p:cNvPr id="467" name="Google Shape;467;p15"/>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68" name="Google Shape;468;p15"/>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grpSp>
      <p:sp>
        <p:nvSpPr>
          <p:cNvPr id="469" name="Google Shape;469;p15"/>
          <p:cNvSpPr txBox="1"/>
          <p:nvPr/>
        </p:nvSpPr>
        <p:spPr>
          <a:xfrm>
            <a:off x="717563" y="680855"/>
            <a:ext cx="7764229"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With access to financial data,  the results of such analysis could provide more insights and strategies for the long term.  Possibilities include but are not limited to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5400000" scaled="0"/>
        </a:gradFill>
      </p:bgPr>
    </p:bg>
    <p:spTree>
      <p:nvGrpSpPr>
        <p:cNvPr id="473" name="Shape 473"/>
        <p:cNvGrpSpPr/>
        <p:nvPr/>
      </p:nvGrpSpPr>
      <p:grpSpPr>
        <a:xfrm>
          <a:off x="0" y="0"/>
          <a:ext cx="0" cy="0"/>
          <a:chOff x="0" y="0"/>
          <a:chExt cx="0" cy="0"/>
        </a:xfrm>
      </p:grpSpPr>
      <p:sp>
        <p:nvSpPr>
          <p:cNvPr id="474" name="Google Shape;474;p16"/>
          <p:cNvSpPr txBox="1"/>
          <p:nvPr/>
        </p:nvSpPr>
        <p:spPr>
          <a:xfrm>
            <a:off x="791765" y="2290919"/>
            <a:ext cx="7560470" cy="561662"/>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5000"/>
              <a:buFont typeface="Arial"/>
              <a:buNone/>
            </a:pPr>
            <a:r>
              <a:rPr b="1" i="0" lang="en-US" sz="3200" u="none" cap="none" strike="noStrike">
                <a:solidFill>
                  <a:srgbClr val="F2F2F2"/>
                </a:solidFill>
                <a:latin typeface="Quattrocento Sans"/>
                <a:ea typeface="Quattrocento Sans"/>
                <a:cs typeface="Quattrocento Sans"/>
                <a:sym typeface="Quattrocento Sans"/>
              </a:rPr>
              <a:t>Thank you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p:nvPr/>
        </p:nvSpPr>
        <p:spPr>
          <a:xfrm>
            <a:off x="3369181" y="1167611"/>
            <a:ext cx="2557437" cy="1041053"/>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6" name="Google Shape;136;p2"/>
          <p:cNvSpPr/>
          <p:nvPr/>
        </p:nvSpPr>
        <p:spPr>
          <a:xfrm>
            <a:off x="6133131" y="1167610"/>
            <a:ext cx="2523762" cy="22945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7" name="Google Shape;137;p2"/>
          <p:cNvSpPr txBox="1"/>
          <p:nvPr/>
        </p:nvSpPr>
        <p:spPr>
          <a:xfrm>
            <a:off x="3489389" y="1203135"/>
            <a:ext cx="1681787" cy="28928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100" u="none" cap="none" strike="noStrike">
                <a:solidFill>
                  <a:srgbClr val="31456A"/>
                </a:solidFill>
                <a:latin typeface="Quattrocento Sans"/>
                <a:ea typeface="Quattrocento Sans"/>
                <a:cs typeface="Quattrocento Sans"/>
                <a:sym typeface="Quattrocento Sans"/>
              </a:rPr>
              <a:t>Source</a:t>
            </a:r>
            <a:endParaRPr b="0" i="0" sz="1100" u="none" cap="none" strike="noStrike">
              <a:solidFill>
                <a:srgbClr val="000000"/>
              </a:solidFill>
              <a:latin typeface="Arial"/>
              <a:ea typeface="Arial"/>
              <a:cs typeface="Arial"/>
              <a:sym typeface="Arial"/>
            </a:endParaRPr>
          </a:p>
        </p:txBody>
      </p:sp>
      <p:sp>
        <p:nvSpPr>
          <p:cNvPr id="138" name="Google Shape;138;p2"/>
          <p:cNvSpPr txBox="1"/>
          <p:nvPr/>
        </p:nvSpPr>
        <p:spPr>
          <a:xfrm>
            <a:off x="6254472" y="1219751"/>
            <a:ext cx="1681786" cy="28928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100" u="none" cap="none" strike="noStrike">
                <a:solidFill>
                  <a:srgbClr val="31456A"/>
                </a:solidFill>
                <a:latin typeface="Quattrocento Sans"/>
                <a:ea typeface="Quattrocento Sans"/>
                <a:cs typeface="Quattrocento Sans"/>
                <a:sym typeface="Quattrocento Sans"/>
              </a:rPr>
              <a:t>Data health</a:t>
            </a:r>
            <a:endParaRPr b="0" i="0" sz="1100" u="none" cap="none" strike="noStrike">
              <a:solidFill>
                <a:srgbClr val="000000"/>
              </a:solidFill>
              <a:latin typeface="Arial"/>
              <a:ea typeface="Arial"/>
              <a:cs typeface="Arial"/>
              <a:sym typeface="Arial"/>
            </a:endParaRPr>
          </a:p>
        </p:txBody>
      </p:sp>
      <p:sp>
        <p:nvSpPr>
          <p:cNvPr id="139" name="Google Shape;139;p2"/>
          <p:cNvSpPr txBox="1"/>
          <p:nvPr/>
        </p:nvSpPr>
        <p:spPr>
          <a:xfrm>
            <a:off x="4070942" y="1452608"/>
            <a:ext cx="1938772"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Monthly data from the first-party source ensures that the data is reliable and original.</a:t>
            </a:r>
            <a:endParaRPr b="0" i="0" sz="1400" u="none" cap="none" strike="noStrike">
              <a:solidFill>
                <a:srgbClr val="000000"/>
              </a:solidFill>
              <a:latin typeface="Arial"/>
              <a:ea typeface="Arial"/>
              <a:cs typeface="Arial"/>
              <a:sym typeface="Arial"/>
            </a:endParaRPr>
          </a:p>
        </p:txBody>
      </p:sp>
      <p:grpSp>
        <p:nvGrpSpPr>
          <p:cNvPr id="140" name="Google Shape;140;p2"/>
          <p:cNvGrpSpPr/>
          <p:nvPr/>
        </p:nvGrpSpPr>
        <p:grpSpPr>
          <a:xfrm>
            <a:off x="6706761" y="1702635"/>
            <a:ext cx="1390289" cy="1390289"/>
            <a:chOff x="3000985" y="3037528"/>
            <a:chExt cx="1211994" cy="1211994"/>
          </a:xfrm>
        </p:grpSpPr>
        <p:grpSp>
          <p:nvGrpSpPr>
            <p:cNvPr id="141" name="Google Shape;141;p2"/>
            <p:cNvGrpSpPr/>
            <p:nvPr/>
          </p:nvGrpSpPr>
          <p:grpSpPr>
            <a:xfrm>
              <a:off x="3000985" y="3037528"/>
              <a:ext cx="1211994" cy="1211994"/>
              <a:chOff x="1172797" y="3892959"/>
              <a:chExt cx="1211994" cy="1211994"/>
            </a:xfrm>
          </p:grpSpPr>
          <p:sp>
            <p:nvSpPr>
              <p:cNvPr id="142" name="Google Shape;142;p2"/>
              <p:cNvSpPr/>
              <p:nvPr/>
            </p:nvSpPr>
            <p:spPr>
              <a:xfrm>
                <a:off x="1172797" y="3892959"/>
                <a:ext cx="1211994" cy="1211994"/>
              </a:xfrm>
              <a:prstGeom prst="ellipse">
                <a:avLst/>
              </a:prstGeom>
              <a:noFill/>
              <a:ln cap="flat" cmpd="sng" w="63500">
                <a:solidFill>
                  <a:srgbClr val="A5A5A5">
                    <a:alpha val="13725"/>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3" name="Google Shape;143;p2"/>
              <p:cNvSpPr/>
              <p:nvPr/>
            </p:nvSpPr>
            <p:spPr>
              <a:xfrm>
                <a:off x="1172797" y="3892959"/>
                <a:ext cx="1211994" cy="1211994"/>
              </a:xfrm>
              <a:prstGeom prst="arc">
                <a:avLst>
                  <a:gd fmla="val 16200000" name="adj1"/>
                  <a:gd fmla="val 16141449" name="adj2"/>
                </a:avLst>
              </a:prstGeom>
              <a:noFill/>
              <a:ln cap="rnd" cmpd="sng" w="762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44" name="Google Shape;144;p2"/>
            <p:cNvGrpSpPr/>
            <p:nvPr/>
          </p:nvGrpSpPr>
          <p:grpSpPr>
            <a:xfrm>
              <a:off x="3185500" y="3222047"/>
              <a:ext cx="842962" cy="842964"/>
              <a:chOff x="1172797" y="3892957"/>
              <a:chExt cx="1211995" cy="1211995"/>
            </a:xfrm>
          </p:grpSpPr>
          <p:sp>
            <p:nvSpPr>
              <p:cNvPr id="145" name="Google Shape;145;p2"/>
              <p:cNvSpPr/>
              <p:nvPr/>
            </p:nvSpPr>
            <p:spPr>
              <a:xfrm>
                <a:off x="1172797" y="3892957"/>
                <a:ext cx="1211994" cy="1211994"/>
              </a:xfrm>
              <a:prstGeom prst="ellipse">
                <a:avLst/>
              </a:prstGeom>
              <a:noFill/>
              <a:ln cap="flat" cmpd="sng" w="63500">
                <a:solidFill>
                  <a:srgbClr val="A5A5A5">
                    <a:alpha val="13725"/>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 name="Google Shape;146;p2"/>
              <p:cNvSpPr/>
              <p:nvPr/>
            </p:nvSpPr>
            <p:spPr>
              <a:xfrm>
                <a:off x="1172798" y="3892958"/>
                <a:ext cx="1211994" cy="1211994"/>
              </a:xfrm>
              <a:prstGeom prst="arc">
                <a:avLst>
                  <a:gd fmla="val 16200000" name="adj1"/>
                  <a:gd fmla="val 16117212" name="adj2"/>
                </a:avLst>
              </a:prstGeom>
              <a:noFill/>
              <a:ln cap="rnd" cmpd="sng" w="76200">
                <a:solidFill>
                  <a:schemeClr val="accen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1456A"/>
                  </a:solidFill>
                  <a:latin typeface="Calibri"/>
                  <a:ea typeface="Calibri"/>
                  <a:cs typeface="Calibri"/>
                  <a:sym typeface="Calibri"/>
                </a:endParaRPr>
              </a:p>
            </p:txBody>
          </p:sp>
        </p:grpSp>
      </p:grpSp>
      <p:sp>
        <p:nvSpPr>
          <p:cNvPr id="147" name="Google Shape;147;p2"/>
          <p:cNvSpPr txBox="1"/>
          <p:nvPr/>
        </p:nvSpPr>
        <p:spPr>
          <a:xfrm>
            <a:off x="585106" y="540271"/>
            <a:ext cx="2440272" cy="4385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400" u="none" cap="none" strike="noStrike">
                <a:solidFill>
                  <a:srgbClr val="3F3F3F"/>
                </a:solidFill>
                <a:latin typeface="Quattrocento Sans"/>
                <a:ea typeface="Quattrocento Sans"/>
                <a:cs typeface="Quattrocento Sans"/>
                <a:sym typeface="Quattrocento Sans"/>
              </a:rPr>
              <a:t>Objectives</a:t>
            </a:r>
            <a:endParaRPr b="0" i="0" sz="900" u="none" cap="none" strike="noStrike">
              <a:solidFill>
                <a:srgbClr val="000000"/>
              </a:solidFill>
              <a:latin typeface="Arial"/>
              <a:ea typeface="Arial"/>
              <a:cs typeface="Arial"/>
              <a:sym typeface="Arial"/>
            </a:endParaRPr>
          </a:p>
        </p:txBody>
      </p:sp>
      <p:grpSp>
        <p:nvGrpSpPr>
          <p:cNvPr id="148" name="Google Shape;148;p2"/>
          <p:cNvGrpSpPr/>
          <p:nvPr/>
        </p:nvGrpSpPr>
        <p:grpSpPr>
          <a:xfrm>
            <a:off x="3609369" y="1621572"/>
            <a:ext cx="373328" cy="367373"/>
            <a:chOff x="4464683" y="369265"/>
            <a:chExt cx="711567" cy="700218"/>
          </a:xfrm>
        </p:grpSpPr>
        <p:sp>
          <p:nvSpPr>
            <p:cNvPr id="149" name="Google Shape;149;p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0" name="Google Shape;150;p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151" name="Google Shape;151;p2"/>
          <p:cNvSpPr txBox="1"/>
          <p:nvPr/>
        </p:nvSpPr>
        <p:spPr>
          <a:xfrm>
            <a:off x="7095365" y="2225280"/>
            <a:ext cx="613081" cy="369302"/>
          </a:xfrm>
          <a:prstGeom prst="rect">
            <a:avLst/>
          </a:prstGeom>
          <a:noFill/>
          <a:ln>
            <a:noFill/>
          </a:ln>
        </p:spPr>
        <p:txBody>
          <a:bodyPr anchorCtr="0" anchor="t"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500"/>
              <a:buFont typeface="Arial"/>
              <a:buNone/>
            </a:pPr>
            <a:r>
              <a:rPr b="1" i="0" lang="en-US" sz="1500" u="none" cap="none" strike="noStrike">
                <a:solidFill>
                  <a:srgbClr val="595959"/>
                </a:solidFill>
                <a:latin typeface="Quattrocento Sans"/>
                <a:ea typeface="Quattrocento Sans"/>
                <a:cs typeface="Quattrocento Sans"/>
                <a:sym typeface="Quattrocento Sans"/>
              </a:rPr>
              <a:t>100%</a:t>
            </a:r>
            <a:endParaRPr b="0" i="0" sz="1100" u="none" cap="none" strike="noStrike">
              <a:solidFill>
                <a:srgbClr val="000000"/>
              </a:solidFill>
              <a:latin typeface="Arial"/>
              <a:ea typeface="Arial"/>
              <a:cs typeface="Arial"/>
              <a:sym typeface="Arial"/>
            </a:endParaRPr>
          </a:p>
        </p:txBody>
      </p:sp>
      <p:sp>
        <p:nvSpPr>
          <p:cNvPr id="152" name="Google Shape;152;p2"/>
          <p:cNvSpPr/>
          <p:nvPr/>
        </p:nvSpPr>
        <p:spPr>
          <a:xfrm>
            <a:off x="604625" y="1219751"/>
            <a:ext cx="2440272" cy="3427612"/>
          </a:xfrm>
          <a:prstGeom prst="roundRect">
            <a:avLst>
              <a:gd fmla="val 2917" name="adj"/>
            </a:avLst>
          </a:prstGeom>
          <a:gradFill>
            <a:gsLst>
              <a:gs pos="0">
                <a:schemeClr val="accent1"/>
              </a:gs>
              <a:gs pos="100000">
                <a:srgbClr val="7094BD"/>
              </a:gs>
            </a:gsLst>
            <a:lin ang="2700000" scaled="0"/>
          </a:gradFill>
          <a:ln>
            <a:noFill/>
          </a:ln>
          <a:effectLst>
            <a:outerShdw blurRad="1016000" sx="95000" rotWithShape="0" algn="tl" dir="2700000" dist="228600" sy="95000">
              <a:srgbClr val="000000">
                <a:alpha val="274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Calibri"/>
              <a:ea typeface="Calibri"/>
              <a:cs typeface="Calibri"/>
              <a:sym typeface="Calibri"/>
            </a:endParaRPr>
          </a:p>
        </p:txBody>
      </p:sp>
      <p:grpSp>
        <p:nvGrpSpPr>
          <p:cNvPr id="153" name="Google Shape;153;p2"/>
          <p:cNvGrpSpPr/>
          <p:nvPr/>
        </p:nvGrpSpPr>
        <p:grpSpPr>
          <a:xfrm>
            <a:off x="856943" y="1534320"/>
            <a:ext cx="1883084" cy="1421785"/>
            <a:chOff x="8477428" y="2548221"/>
            <a:chExt cx="2510778" cy="1602445"/>
          </a:xfrm>
        </p:grpSpPr>
        <p:cxnSp>
          <p:nvCxnSpPr>
            <p:cNvPr id="154" name="Google Shape;154;p2"/>
            <p:cNvCxnSpPr/>
            <p:nvPr/>
          </p:nvCxnSpPr>
          <p:spPr>
            <a:xfrm>
              <a:off x="8495447" y="2548221"/>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cxnSp>
          <p:nvCxnSpPr>
            <p:cNvPr id="155" name="Google Shape;155;p2"/>
            <p:cNvCxnSpPr/>
            <p:nvPr/>
          </p:nvCxnSpPr>
          <p:spPr>
            <a:xfrm>
              <a:off x="8495447" y="4150666"/>
              <a:ext cx="2492759" cy="0"/>
            </a:xfrm>
            <a:prstGeom prst="straightConnector1">
              <a:avLst/>
            </a:prstGeom>
            <a:noFill/>
            <a:ln cap="flat" cmpd="sng" w="9525">
              <a:solidFill>
                <a:schemeClr val="lt1">
                  <a:alpha val="37647"/>
                </a:schemeClr>
              </a:solidFill>
              <a:prstDash val="solid"/>
              <a:miter lim="800000"/>
              <a:headEnd len="sm" w="sm" type="none"/>
              <a:tailEnd len="sm" w="sm" type="none"/>
            </a:ln>
          </p:spPr>
        </p:cxnSp>
        <p:sp>
          <p:nvSpPr>
            <p:cNvPr id="156" name="Google Shape;156;p2"/>
            <p:cNvSpPr txBox="1"/>
            <p:nvPr/>
          </p:nvSpPr>
          <p:spPr>
            <a:xfrm>
              <a:off x="8477428" y="2824362"/>
              <a:ext cx="2508855" cy="952163"/>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200" u="none" cap="none" strike="noStrike">
                  <a:solidFill>
                    <a:schemeClr val="lt1"/>
                  </a:solidFill>
                  <a:latin typeface="Calibri"/>
                  <a:ea typeface="Calibri"/>
                  <a:cs typeface="Calibri"/>
                  <a:sym typeface="Calibri"/>
                </a:rPr>
                <a:t>Understand how </a:t>
              </a:r>
              <a:r>
                <a:rPr b="1" i="0" lang="en-US" sz="1200" u="none" cap="none" strike="noStrike">
                  <a:solidFill>
                    <a:schemeClr val="lt1"/>
                  </a:solidFill>
                  <a:latin typeface="Calibri"/>
                  <a:ea typeface="Calibri"/>
                  <a:cs typeface="Calibri"/>
                  <a:sym typeface="Calibri"/>
                </a:rPr>
                <a:t>casual riders</a:t>
              </a:r>
              <a:r>
                <a:rPr b="0" i="0" lang="en-US" sz="1200" u="none" cap="none" strike="noStrike">
                  <a:solidFill>
                    <a:schemeClr val="lt1"/>
                  </a:solidFill>
                  <a:latin typeface="Calibri"/>
                  <a:ea typeface="Calibri"/>
                  <a:cs typeface="Calibri"/>
                  <a:sym typeface="Calibri"/>
                </a:rPr>
                <a:t> and </a:t>
              </a:r>
              <a:r>
                <a:rPr b="1" i="0" lang="en-US" sz="1200" u="none" cap="none" strike="noStrike">
                  <a:solidFill>
                    <a:schemeClr val="lt1"/>
                  </a:solidFill>
                  <a:latin typeface="Calibri"/>
                  <a:ea typeface="Calibri"/>
                  <a:cs typeface="Calibri"/>
                  <a:sym typeface="Calibri"/>
                </a:rPr>
                <a:t>annual members </a:t>
              </a:r>
              <a:r>
                <a:rPr b="0" i="0" lang="en-US" sz="1200" u="none" cap="none" strike="noStrike">
                  <a:solidFill>
                    <a:schemeClr val="lt1"/>
                  </a:solidFill>
                  <a:latin typeface="Calibri"/>
                  <a:ea typeface="Calibri"/>
                  <a:cs typeface="Calibri"/>
                  <a:sym typeface="Calibri"/>
                </a:rPr>
                <a:t>use the bikes differently.</a:t>
              </a:r>
              <a:endParaRPr b="0" i="0" sz="1200" u="none" cap="none" strike="noStrike">
                <a:solidFill>
                  <a:srgbClr val="000000"/>
                </a:solidFill>
                <a:latin typeface="Arial"/>
                <a:ea typeface="Arial"/>
                <a:cs typeface="Arial"/>
                <a:sym typeface="Arial"/>
              </a:endParaRPr>
            </a:p>
          </p:txBody>
        </p:sp>
      </p:grpSp>
      <p:sp>
        <p:nvSpPr>
          <p:cNvPr id="157" name="Google Shape;157;p2"/>
          <p:cNvSpPr txBox="1"/>
          <p:nvPr/>
        </p:nvSpPr>
        <p:spPr>
          <a:xfrm>
            <a:off x="853962" y="3205345"/>
            <a:ext cx="1881642" cy="1103349"/>
          </a:xfrm>
          <a:prstGeom prst="rect">
            <a:avLst/>
          </a:prstGeom>
          <a:noFill/>
          <a:ln>
            <a:noFill/>
          </a:ln>
        </p:spPr>
        <p:txBody>
          <a:bodyPr anchorCtr="0" anchor="t" bIns="34275" lIns="68575" spcFirstLastPara="1" rIns="68575" wrap="square" tIns="34275">
            <a:spAutoFit/>
          </a:bodyPr>
          <a:lstStyle/>
          <a:p>
            <a:pPr indent="0" lvl="0" marL="0" marR="0" rtl="0" algn="ctr">
              <a:lnSpc>
                <a:spcPct val="140000"/>
              </a:lnSpc>
              <a:spcBef>
                <a:spcPts val="0"/>
              </a:spcBef>
              <a:spcAft>
                <a:spcPts val="0"/>
              </a:spcAft>
              <a:buClr>
                <a:srgbClr val="000000"/>
              </a:buClr>
              <a:buSzPts val="1100"/>
              <a:buFont typeface="Arial"/>
              <a:buNone/>
            </a:pPr>
            <a:r>
              <a:rPr b="0" i="0" lang="en-US" sz="1200" u="none" cap="none" strike="noStrike">
                <a:solidFill>
                  <a:schemeClr val="lt1"/>
                </a:solidFill>
                <a:latin typeface="Calibri"/>
                <a:ea typeface="Calibri"/>
                <a:cs typeface="Calibri"/>
                <a:sym typeface="Calibri"/>
              </a:rPr>
              <a:t>How to use digital marketing to improve the conversion rate from casual to annual members?</a:t>
            </a:r>
            <a:endParaRPr b="0" i="0" sz="1200" u="none" cap="none" strike="noStrike">
              <a:solidFill>
                <a:srgbClr val="000000"/>
              </a:solidFill>
              <a:latin typeface="Arial"/>
              <a:ea typeface="Arial"/>
              <a:cs typeface="Arial"/>
              <a:sym typeface="Arial"/>
            </a:endParaRPr>
          </a:p>
        </p:txBody>
      </p:sp>
      <p:sp>
        <p:nvSpPr>
          <p:cNvPr id="158" name="Google Shape;158;p2"/>
          <p:cNvSpPr/>
          <p:nvPr/>
        </p:nvSpPr>
        <p:spPr>
          <a:xfrm>
            <a:off x="3369181" y="2421089"/>
            <a:ext cx="2523762" cy="1041053"/>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 name="Google Shape;159;p2"/>
          <p:cNvSpPr txBox="1"/>
          <p:nvPr/>
        </p:nvSpPr>
        <p:spPr>
          <a:xfrm>
            <a:off x="3455714" y="2456613"/>
            <a:ext cx="1681787" cy="28928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100" u="none" cap="none" strike="noStrike">
                <a:solidFill>
                  <a:srgbClr val="31456A"/>
                </a:solidFill>
                <a:latin typeface="Quattrocento Sans"/>
                <a:ea typeface="Quattrocento Sans"/>
                <a:cs typeface="Quattrocento Sans"/>
                <a:sym typeface="Quattrocento Sans"/>
              </a:rPr>
              <a:t>Period covered</a:t>
            </a:r>
            <a:endParaRPr b="0" i="0" sz="1100" u="none" cap="none" strike="noStrike">
              <a:solidFill>
                <a:srgbClr val="000000"/>
              </a:solidFill>
              <a:latin typeface="Arial"/>
              <a:ea typeface="Arial"/>
              <a:cs typeface="Arial"/>
              <a:sym typeface="Arial"/>
            </a:endParaRPr>
          </a:p>
        </p:txBody>
      </p:sp>
      <p:sp>
        <p:nvSpPr>
          <p:cNvPr id="160" name="Google Shape;160;p2"/>
          <p:cNvSpPr txBox="1"/>
          <p:nvPr/>
        </p:nvSpPr>
        <p:spPr>
          <a:xfrm>
            <a:off x="4070942" y="2768178"/>
            <a:ext cx="1805371" cy="94946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13 months </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August 2021 – September 2022</a:t>
            </a:r>
            <a:br>
              <a:rPr b="0" i="0" lang="en-US" sz="1000" u="none" cap="none" strike="noStrike">
                <a:solidFill>
                  <a:srgbClr val="7F7F7F"/>
                </a:solidFill>
                <a:latin typeface="Calibri"/>
                <a:ea typeface="Calibri"/>
                <a:cs typeface="Calibri"/>
                <a:sym typeface="Calibri"/>
              </a:rPr>
            </a:br>
            <a:br>
              <a:rPr b="0" i="0" lang="en-US" sz="1000" u="none" cap="none" strike="noStrike">
                <a:solidFill>
                  <a:srgbClr val="7F7F7F"/>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p:txBody>
      </p:sp>
      <p:grpSp>
        <p:nvGrpSpPr>
          <p:cNvPr id="161" name="Google Shape;161;p2"/>
          <p:cNvGrpSpPr/>
          <p:nvPr/>
        </p:nvGrpSpPr>
        <p:grpSpPr>
          <a:xfrm>
            <a:off x="3575694" y="2875050"/>
            <a:ext cx="373328" cy="367373"/>
            <a:chOff x="4464683" y="369265"/>
            <a:chExt cx="711567" cy="700218"/>
          </a:xfrm>
        </p:grpSpPr>
        <p:sp>
          <p:nvSpPr>
            <p:cNvPr id="162" name="Google Shape;162;p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3" name="Google Shape;163;p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164" name="Google Shape;164;p2"/>
          <p:cNvSpPr/>
          <p:nvPr/>
        </p:nvSpPr>
        <p:spPr>
          <a:xfrm>
            <a:off x="3369181" y="3669646"/>
            <a:ext cx="2523762" cy="1041053"/>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5" name="Google Shape;165;p2"/>
          <p:cNvSpPr txBox="1"/>
          <p:nvPr/>
        </p:nvSpPr>
        <p:spPr>
          <a:xfrm>
            <a:off x="3455714" y="3705170"/>
            <a:ext cx="1681787" cy="28928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100" u="none" cap="none" strike="noStrike">
                <a:solidFill>
                  <a:srgbClr val="31456A"/>
                </a:solidFill>
                <a:latin typeface="Quattrocento Sans"/>
                <a:ea typeface="Quattrocento Sans"/>
                <a:cs typeface="Quattrocento Sans"/>
                <a:sym typeface="Quattrocento Sans"/>
              </a:rPr>
              <a:t>Anomalies</a:t>
            </a:r>
            <a:endParaRPr b="0" i="0" sz="1100" u="none" cap="none" strike="noStrike">
              <a:solidFill>
                <a:srgbClr val="000000"/>
              </a:solidFill>
              <a:latin typeface="Arial"/>
              <a:ea typeface="Arial"/>
              <a:cs typeface="Arial"/>
              <a:sym typeface="Arial"/>
            </a:endParaRPr>
          </a:p>
        </p:txBody>
      </p:sp>
      <p:sp>
        <p:nvSpPr>
          <p:cNvPr id="166" name="Google Shape;166;p2"/>
          <p:cNvSpPr txBox="1"/>
          <p:nvPr/>
        </p:nvSpPr>
        <p:spPr>
          <a:xfrm>
            <a:off x="4072103" y="3917925"/>
            <a:ext cx="1716904"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Data errors and anomalies have been fixed and the data is clean.</a:t>
            </a:r>
            <a:endParaRPr b="0" i="0" sz="1400" u="none" cap="none" strike="noStrike">
              <a:solidFill>
                <a:srgbClr val="000000"/>
              </a:solidFill>
              <a:latin typeface="Arial"/>
              <a:ea typeface="Arial"/>
              <a:cs typeface="Arial"/>
              <a:sym typeface="Arial"/>
            </a:endParaRPr>
          </a:p>
        </p:txBody>
      </p:sp>
      <p:grpSp>
        <p:nvGrpSpPr>
          <p:cNvPr id="167" name="Google Shape;167;p2"/>
          <p:cNvGrpSpPr/>
          <p:nvPr/>
        </p:nvGrpSpPr>
        <p:grpSpPr>
          <a:xfrm>
            <a:off x="3575694" y="4123607"/>
            <a:ext cx="373328" cy="367373"/>
            <a:chOff x="4464683" y="369265"/>
            <a:chExt cx="711567" cy="700218"/>
          </a:xfrm>
        </p:grpSpPr>
        <p:sp>
          <p:nvSpPr>
            <p:cNvPr id="168" name="Google Shape;168;p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9" name="Google Shape;169;p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170" name="Google Shape;170;p2"/>
          <p:cNvSpPr/>
          <p:nvPr/>
        </p:nvSpPr>
        <p:spPr>
          <a:xfrm>
            <a:off x="6099456" y="3696555"/>
            <a:ext cx="2523762" cy="1041053"/>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1" name="Google Shape;171;p2"/>
          <p:cNvSpPr txBox="1"/>
          <p:nvPr/>
        </p:nvSpPr>
        <p:spPr>
          <a:xfrm>
            <a:off x="6185989" y="3732079"/>
            <a:ext cx="1681787" cy="289280"/>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100" u="none" cap="none" strike="noStrike">
                <a:solidFill>
                  <a:srgbClr val="31456A"/>
                </a:solidFill>
                <a:latin typeface="Quattrocento Sans"/>
                <a:ea typeface="Quattrocento Sans"/>
                <a:cs typeface="Quattrocento Sans"/>
                <a:sym typeface="Quattrocento Sans"/>
              </a:rPr>
              <a:t>Licenses</a:t>
            </a:r>
            <a:endParaRPr b="0" i="0" sz="1100" u="none" cap="none" strike="noStrike">
              <a:solidFill>
                <a:srgbClr val="000000"/>
              </a:solidFill>
              <a:latin typeface="Arial"/>
              <a:ea typeface="Arial"/>
              <a:cs typeface="Arial"/>
              <a:sym typeface="Arial"/>
            </a:endParaRPr>
          </a:p>
        </p:txBody>
      </p:sp>
      <p:sp>
        <p:nvSpPr>
          <p:cNvPr id="172" name="Google Shape;172;p2"/>
          <p:cNvSpPr txBox="1"/>
          <p:nvPr/>
        </p:nvSpPr>
        <p:spPr>
          <a:xfrm>
            <a:off x="6805174" y="3969731"/>
            <a:ext cx="1716904"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Licensing, privacy, and security concerns have been addressed appropriately.</a:t>
            </a:r>
            <a:endParaRPr b="0" i="0" sz="1400" u="none" cap="none" strike="noStrike">
              <a:solidFill>
                <a:srgbClr val="000000"/>
              </a:solidFill>
              <a:latin typeface="Arial"/>
              <a:ea typeface="Arial"/>
              <a:cs typeface="Arial"/>
              <a:sym typeface="Arial"/>
            </a:endParaRPr>
          </a:p>
        </p:txBody>
      </p:sp>
      <p:grpSp>
        <p:nvGrpSpPr>
          <p:cNvPr id="173" name="Google Shape;173;p2"/>
          <p:cNvGrpSpPr/>
          <p:nvPr/>
        </p:nvGrpSpPr>
        <p:grpSpPr>
          <a:xfrm>
            <a:off x="6305969" y="4150516"/>
            <a:ext cx="373328" cy="367373"/>
            <a:chOff x="4464683" y="369265"/>
            <a:chExt cx="711567" cy="700218"/>
          </a:xfrm>
        </p:grpSpPr>
        <p:sp>
          <p:nvSpPr>
            <p:cNvPr id="174" name="Google Shape;174;p2"/>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5" name="Google Shape;175;p2"/>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176" name="Google Shape;176;p2"/>
          <p:cNvSpPr txBox="1"/>
          <p:nvPr/>
        </p:nvSpPr>
        <p:spPr>
          <a:xfrm>
            <a:off x="4879320" y="545760"/>
            <a:ext cx="2440272" cy="438551"/>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400" u="none" cap="none" strike="noStrike">
                <a:solidFill>
                  <a:srgbClr val="3F3F3F"/>
                </a:solidFill>
                <a:latin typeface="Quattrocento Sans"/>
                <a:ea typeface="Quattrocento Sans"/>
                <a:cs typeface="Quattrocento Sans"/>
                <a:sym typeface="Quattrocento Sans"/>
              </a:rPr>
              <a:t>Data trivia</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
          <p:cNvSpPr/>
          <p:nvPr/>
        </p:nvSpPr>
        <p:spPr>
          <a:xfrm>
            <a:off x="872559" y="1268368"/>
            <a:ext cx="4085516" cy="3277889"/>
          </a:xfrm>
          <a:prstGeom prst="roundRect">
            <a:avLst>
              <a:gd fmla="val 3805"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2" name="Google Shape;182;p3"/>
          <p:cNvSpPr txBox="1"/>
          <p:nvPr/>
        </p:nvSpPr>
        <p:spPr>
          <a:xfrm>
            <a:off x="602916" y="220247"/>
            <a:ext cx="7938167"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number of rides</a:t>
            </a:r>
            <a:endParaRPr b="0" i="0" sz="2000" u="none" cap="none" strike="noStrike">
              <a:solidFill>
                <a:srgbClr val="000000"/>
              </a:solidFill>
              <a:latin typeface="Arial"/>
              <a:ea typeface="Arial"/>
              <a:cs typeface="Arial"/>
              <a:sym typeface="Arial"/>
            </a:endParaRPr>
          </a:p>
        </p:txBody>
      </p:sp>
      <p:pic>
        <p:nvPicPr>
          <p:cNvPr descr="Count of member_casual by member_casual" id="183" name="Google Shape;183;p3"/>
          <p:cNvPicPr preferRelativeResize="0"/>
          <p:nvPr/>
        </p:nvPicPr>
        <p:blipFill rotWithShape="1">
          <a:blip r:embed="rId3">
            <a:alphaModFix/>
          </a:blip>
          <a:srcRect b="0" l="0" r="0" t="0"/>
          <a:stretch/>
        </p:blipFill>
        <p:spPr>
          <a:xfrm>
            <a:off x="1169307" y="1272985"/>
            <a:ext cx="3402693" cy="3273272"/>
          </a:xfrm>
          <a:prstGeom prst="rect">
            <a:avLst/>
          </a:prstGeom>
          <a:noFill/>
          <a:ln>
            <a:noFill/>
          </a:ln>
        </p:spPr>
      </p:pic>
      <p:sp>
        <p:nvSpPr>
          <p:cNvPr id="184" name="Google Shape;184;p3"/>
          <p:cNvSpPr/>
          <p:nvPr/>
        </p:nvSpPr>
        <p:spPr>
          <a:xfrm>
            <a:off x="5224450" y="1949855"/>
            <a:ext cx="3695262" cy="790249"/>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5" name="Google Shape;185;p3"/>
          <p:cNvSpPr txBox="1"/>
          <p:nvPr/>
        </p:nvSpPr>
        <p:spPr>
          <a:xfrm>
            <a:off x="5731544" y="2110314"/>
            <a:ext cx="3316632"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0" i="0" lang="en-US" sz="1000" u="none" cap="none" strike="noStrike">
                <a:solidFill>
                  <a:srgbClr val="7F7F7F"/>
                </a:solidFill>
                <a:latin typeface="Calibri"/>
                <a:ea typeface="Calibri"/>
                <a:cs typeface="Calibri"/>
                <a:sym typeface="Calibri"/>
              </a:rPr>
              <a:t>The number of rides taken by the annual members (3,270,311) was higher than casual riders (2,139,489). </a:t>
            </a:r>
            <a:endParaRPr/>
          </a:p>
        </p:txBody>
      </p:sp>
      <p:sp>
        <p:nvSpPr>
          <p:cNvPr id="186" name="Google Shape;186;p3"/>
          <p:cNvSpPr/>
          <p:nvPr/>
        </p:nvSpPr>
        <p:spPr>
          <a:xfrm>
            <a:off x="5224451" y="2976986"/>
            <a:ext cx="3695261" cy="729401"/>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7" name="Google Shape;187;p3"/>
          <p:cNvSpPr txBox="1"/>
          <p:nvPr/>
        </p:nvSpPr>
        <p:spPr>
          <a:xfrm>
            <a:off x="5726244" y="3053873"/>
            <a:ext cx="2750242"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None/>
            </a:pPr>
            <a:r>
              <a:rPr b="0" i="0" lang="en-US" sz="1000" u="none" cap="none" strike="noStrike">
                <a:solidFill>
                  <a:srgbClr val="7F7F7F"/>
                </a:solidFill>
                <a:latin typeface="Calibri"/>
                <a:ea typeface="Calibri"/>
                <a:cs typeface="Calibri"/>
                <a:sym typeface="Calibri"/>
              </a:rPr>
              <a:t>Annual members accounted for </a:t>
            </a:r>
            <a:r>
              <a:rPr b="1" i="0" lang="en-US" sz="1000" u="none" cap="none" strike="noStrike">
                <a:solidFill>
                  <a:srgbClr val="7F7F7F"/>
                </a:solidFill>
                <a:latin typeface="Calibri"/>
                <a:ea typeface="Calibri"/>
                <a:cs typeface="Calibri"/>
                <a:sym typeface="Calibri"/>
              </a:rPr>
              <a:t>60.45%</a:t>
            </a:r>
            <a:r>
              <a:rPr b="0" i="0" lang="en-US" sz="1000" u="none" cap="none" strike="noStrike">
                <a:solidFill>
                  <a:srgbClr val="7F7F7F"/>
                </a:solidFill>
                <a:latin typeface="Calibri"/>
                <a:ea typeface="Calibri"/>
                <a:cs typeface="Calibri"/>
                <a:sym typeface="Calibri"/>
              </a:rPr>
              <a:t> of the number of rides completed in 13 months. </a:t>
            </a:r>
            <a:endParaRPr/>
          </a:p>
          <a:p>
            <a:pPr indent="-101600" lvl="0" marL="171450" marR="0" rtl="0" algn="l">
              <a:lnSpc>
                <a:spcPct val="130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p:txBody>
      </p:sp>
      <p:sp>
        <p:nvSpPr>
          <p:cNvPr id="188" name="Google Shape;188;p3"/>
          <p:cNvSpPr/>
          <p:nvPr/>
        </p:nvSpPr>
        <p:spPr>
          <a:xfrm>
            <a:off x="5352914" y="2186737"/>
            <a:ext cx="373328" cy="367373"/>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9" name="Google Shape;189;p3"/>
          <p:cNvSpPr/>
          <p:nvPr/>
        </p:nvSpPr>
        <p:spPr>
          <a:xfrm>
            <a:off x="5441159" y="2280212"/>
            <a:ext cx="180424" cy="180424"/>
          </a:xfrm>
          <a:prstGeom prst="rect">
            <a:avLst/>
          </a:pr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0" name="Google Shape;190;p3"/>
          <p:cNvSpPr/>
          <p:nvPr/>
        </p:nvSpPr>
        <p:spPr>
          <a:xfrm>
            <a:off x="5352916" y="3114666"/>
            <a:ext cx="373328" cy="367373"/>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1" name="Google Shape;191;p3"/>
          <p:cNvSpPr/>
          <p:nvPr/>
        </p:nvSpPr>
        <p:spPr>
          <a:xfrm>
            <a:off x="5441161" y="3208141"/>
            <a:ext cx="180424" cy="180424"/>
          </a:xfrm>
          <a:prstGeom prst="rect">
            <a:avLst/>
          </a:pr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
          <p:cNvSpPr/>
          <p:nvPr/>
        </p:nvSpPr>
        <p:spPr>
          <a:xfrm>
            <a:off x="4572000" y="3844333"/>
            <a:ext cx="4193606" cy="790249"/>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7" name="Google Shape;197;p4"/>
          <p:cNvSpPr/>
          <p:nvPr/>
        </p:nvSpPr>
        <p:spPr>
          <a:xfrm>
            <a:off x="4875562" y="3931175"/>
            <a:ext cx="616565" cy="616566"/>
          </a:xfrm>
          <a:prstGeom prst="ellipse">
            <a:avLst/>
          </a:prstGeom>
          <a:solidFill>
            <a:srgbClr val="F4F5F6"/>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198" name="Google Shape;198;p4"/>
          <p:cNvSpPr/>
          <p:nvPr/>
        </p:nvSpPr>
        <p:spPr>
          <a:xfrm>
            <a:off x="4875563" y="3931174"/>
            <a:ext cx="616565" cy="616566"/>
          </a:xfrm>
          <a:prstGeom prst="pie">
            <a:avLst>
              <a:gd fmla="val 16216323" name="adj1"/>
              <a:gd fmla="val 2807601" name="adj2"/>
            </a:avLst>
          </a:prstGeom>
          <a:solidFill>
            <a:schemeClr val="accent3"/>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199" name="Google Shape;199;p4"/>
          <p:cNvSpPr/>
          <p:nvPr/>
        </p:nvSpPr>
        <p:spPr>
          <a:xfrm>
            <a:off x="4961315" y="4016545"/>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0" name="Google Shape;200;p4"/>
          <p:cNvSpPr txBox="1"/>
          <p:nvPr/>
        </p:nvSpPr>
        <p:spPr>
          <a:xfrm>
            <a:off x="4919753" y="4112118"/>
            <a:ext cx="530813" cy="25388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3"/>
                </a:solidFill>
                <a:latin typeface="Quattrocento Sans"/>
                <a:ea typeface="Quattrocento Sans"/>
                <a:cs typeface="Quattrocento Sans"/>
                <a:sym typeface="Quattrocento Sans"/>
              </a:rPr>
              <a:t>42%</a:t>
            </a:r>
            <a:endParaRPr b="1" i="0" sz="1200" u="none" cap="none" strike="noStrike">
              <a:solidFill>
                <a:schemeClr val="accent3"/>
              </a:solidFill>
              <a:latin typeface="Quattrocento Sans"/>
              <a:ea typeface="Quattrocento Sans"/>
              <a:cs typeface="Quattrocento Sans"/>
              <a:sym typeface="Quattrocento Sans"/>
            </a:endParaRPr>
          </a:p>
        </p:txBody>
      </p:sp>
      <p:sp>
        <p:nvSpPr>
          <p:cNvPr id="201" name="Google Shape;201;p4"/>
          <p:cNvSpPr txBox="1"/>
          <p:nvPr/>
        </p:nvSpPr>
        <p:spPr>
          <a:xfrm>
            <a:off x="5619226" y="3976063"/>
            <a:ext cx="3049019"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0" i="0" lang="en-US" sz="1000" u="none" cap="none" strike="noStrike">
                <a:solidFill>
                  <a:srgbClr val="7F7F7F"/>
                </a:solidFill>
                <a:latin typeface="Calibri"/>
                <a:ea typeface="Calibri"/>
                <a:cs typeface="Calibri"/>
                <a:sym typeface="Calibri"/>
              </a:rPr>
              <a:t>The use of classic bikes among casual riders made up 42.54% of the total number of rides.</a:t>
            </a:r>
            <a:endParaRPr/>
          </a:p>
        </p:txBody>
      </p:sp>
      <p:sp>
        <p:nvSpPr>
          <p:cNvPr id="202" name="Google Shape;202;p4"/>
          <p:cNvSpPr/>
          <p:nvPr/>
        </p:nvSpPr>
        <p:spPr>
          <a:xfrm>
            <a:off x="4572000" y="2313829"/>
            <a:ext cx="4215751" cy="1104910"/>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3" name="Google Shape;203;p4"/>
          <p:cNvSpPr txBox="1"/>
          <p:nvPr/>
        </p:nvSpPr>
        <p:spPr>
          <a:xfrm>
            <a:off x="5616470" y="2431565"/>
            <a:ext cx="3098823" cy="869438"/>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0" i="0" lang="en-US" sz="1000" u="none" cap="none" strike="noStrike">
                <a:solidFill>
                  <a:srgbClr val="7F7F7F"/>
                </a:solidFill>
                <a:latin typeface="Calibri"/>
                <a:ea typeface="Calibri"/>
                <a:cs typeface="Calibri"/>
                <a:sym typeface="Calibri"/>
              </a:rPr>
              <a:t>The number of rides for member and casual riders diverged the most when the bike type was the classic bike, where the number of member rides was 956,208 higher than casual.</a:t>
            </a:r>
            <a:endParaRPr b="0" i="0" sz="1000" u="none" cap="none" strike="noStrike">
              <a:solidFill>
                <a:srgbClr val="7F7F7F"/>
              </a:solidFill>
              <a:latin typeface="Calibri"/>
              <a:ea typeface="Calibri"/>
              <a:cs typeface="Calibri"/>
              <a:sym typeface="Calibri"/>
            </a:endParaRPr>
          </a:p>
        </p:txBody>
      </p:sp>
      <p:sp>
        <p:nvSpPr>
          <p:cNvPr id="204" name="Google Shape;204;p4"/>
          <p:cNvSpPr/>
          <p:nvPr/>
        </p:nvSpPr>
        <p:spPr>
          <a:xfrm>
            <a:off x="4897038" y="2605208"/>
            <a:ext cx="616565" cy="616566"/>
          </a:xfrm>
          <a:prstGeom prst="ellipse">
            <a:avLst/>
          </a:prstGeom>
          <a:solidFill>
            <a:srgbClr val="F4F5F6"/>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5" name="Google Shape;205;p4"/>
          <p:cNvSpPr/>
          <p:nvPr/>
        </p:nvSpPr>
        <p:spPr>
          <a:xfrm>
            <a:off x="4897039" y="2601422"/>
            <a:ext cx="616565" cy="616566"/>
          </a:xfrm>
          <a:prstGeom prst="pie">
            <a:avLst>
              <a:gd fmla="val 16216323" name="adj1"/>
              <a:gd fmla="val 9067344" name="adj2"/>
            </a:avLst>
          </a:prstGeom>
          <a:solidFill>
            <a:srgbClr val="6C5879"/>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206" name="Google Shape;206;p4"/>
          <p:cNvSpPr/>
          <p:nvPr/>
        </p:nvSpPr>
        <p:spPr>
          <a:xfrm>
            <a:off x="4982791" y="2686792"/>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7" name="Google Shape;207;p4"/>
          <p:cNvSpPr txBox="1"/>
          <p:nvPr/>
        </p:nvSpPr>
        <p:spPr>
          <a:xfrm>
            <a:off x="4950490" y="2782365"/>
            <a:ext cx="53081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Quattrocento Sans"/>
                <a:ea typeface="Quattrocento Sans"/>
                <a:cs typeface="Quattrocento Sans"/>
                <a:sym typeface="Quattrocento Sans"/>
              </a:rPr>
              <a:t>70%</a:t>
            </a:r>
            <a:endParaRPr b="1" i="0" sz="1200" u="none" cap="none" strike="noStrike">
              <a:solidFill>
                <a:schemeClr val="accent2"/>
              </a:solidFill>
              <a:latin typeface="Quattrocento Sans"/>
              <a:ea typeface="Quattrocento Sans"/>
              <a:cs typeface="Quattrocento Sans"/>
              <a:sym typeface="Quattrocento Sans"/>
            </a:endParaRPr>
          </a:p>
        </p:txBody>
      </p:sp>
      <p:sp>
        <p:nvSpPr>
          <p:cNvPr id="208" name="Google Shape;208;p4"/>
          <p:cNvSpPr/>
          <p:nvPr/>
        </p:nvSpPr>
        <p:spPr>
          <a:xfrm>
            <a:off x="4566297" y="1095194"/>
            <a:ext cx="4205012" cy="790249"/>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9" name="Google Shape;209;p4"/>
          <p:cNvSpPr/>
          <p:nvPr/>
        </p:nvSpPr>
        <p:spPr>
          <a:xfrm>
            <a:off x="4869859" y="1182036"/>
            <a:ext cx="616565" cy="616566"/>
          </a:xfrm>
          <a:prstGeom prst="ellipse">
            <a:avLst/>
          </a:prstGeom>
          <a:solidFill>
            <a:srgbClr val="F4F5F6"/>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 name="Google Shape;210;p4"/>
          <p:cNvSpPr/>
          <p:nvPr/>
        </p:nvSpPr>
        <p:spPr>
          <a:xfrm>
            <a:off x="4869860" y="1182035"/>
            <a:ext cx="616565" cy="616566"/>
          </a:xfrm>
          <a:prstGeom prst="pie">
            <a:avLst>
              <a:gd fmla="val 16216323" name="adj1"/>
              <a:gd fmla="val 6137754" name="adj2"/>
            </a:avLst>
          </a:prstGeom>
          <a:solidFill>
            <a:schemeClr val="accent1"/>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211" name="Google Shape;211;p4"/>
          <p:cNvSpPr/>
          <p:nvPr/>
        </p:nvSpPr>
        <p:spPr>
          <a:xfrm>
            <a:off x="4955612" y="1267405"/>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2" name="Google Shape;212;p4"/>
          <p:cNvSpPr txBox="1"/>
          <p:nvPr/>
        </p:nvSpPr>
        <p:spPr>
          <a:xfrm>
            <a:off x="4914050" y="1362979"/>
            <a:ext cx="530813" cy="25391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1"/>
                </a:solidFill>
                <a:latin typeface="Quattrocento Sans"/>
                <a:ea typeface="Quattrocento Sans"/>
                <a:cs typeface="Quattrocento Sans"/>
                <a:sym typeface="Quattrocento Sans"/>
              </a:rPr>
              <a:t>54%</a:t>
            </a:r>
            <a:endParaRPr b="1" i="0" sz="1200" u="none" cap="none" strike="noStrike">
              <a:solidFill>
                <a:schemeClr val="accent1"/>
              </a:solidFill>
              <a:latin typeface="Quattrocento Sans"/>
              <a:ea typeface="Quattrocento Sans"/>
              <a:cs typeface="Quattrocento Sans"/>
              <a:sym typeface="Quattrocento Sans"/>
            </a:endParaRPr>
          </a:p>
        </p:txBody>
      </p:sp>
      <p:sp>
        <p:nvSpPr>
          <p:cNvPr id="213" name="Google Shape;213;p4"/>
          <p:cNvSpPr txBox="1"/>
          <p:nvPr/>
        </p:nvSpPr>
        <p:spPr>
          <a:xfrm>
            <a:off x="5583333" y="1203798"/>
            <a:ext cx="3132214"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0" i="0" lang="en-US" sz="1000" u="none" cap="none" strike="noStrike">
                <a:solidFill>
                  <a:srgbClr val="7F7F7F"/>
                </a:solidFill>
                <a:latin typeface="Calibri"/>
                <a:ea typeface="Calibri"/>
                <a:cs typeface="Calibri"/>
                <a:sym typeface="Calibri"/>
              </a:rPr>
              <a:t>The total number of rides was higher for members(32,70,311) than for casuals(21,29,489).</a:t>
            </a:r>
            <a:endParaRPr b="0" i="0" sz="1000" u="none" cap="none" strike="noStrike">
              <a:solidFill>
                <a:srgbClr val="7F7F7F"/>
              </a:solidFill>
              <a:latin typeface="Calibri"/>
              <a:ea typeface="Calibri"/>
              <a:cs typeface="Calibri"/>
              <a:sym typeface="Calibri"/>
            </a:endParaRPr>
          </a:p>
        </p:txBody>
      </p:sp>
      <p:sp>
        <p:nvSpPr>
          <p:cNvPr id="214" name="Google Shape;214;p4"/>
          <p:cNvSpPr txBox="1"/>
          <p:nvPr/>
        </p:nvSpPr>
        <p:spPr>
          <a:xfrm>
            <a:off x="791765" y="273485"/>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Bike type</a:t>
            </a:r>
            <a:endParaRPr b="0" i="0" sz="2000" u="none" cap="none" strike="noStrike">
              <a:solidFill>
                <a:srgbClr val="000000"/>
              </a:solidFill>
              <a:latin typeface="Arial"/>
              <a:ea typeface="Arial"/>
              <a:cs typeface="Arial"/>
              <a:sym typeface="Arial"/>
            </a:endParaRPr>
          </a:p>
        </p:txBody>
      </p:sp>
      <p:pic>
        <p:nvPicPr>
          <p:cNvPr descr="A Power BI visual" id="215" name="Google Shape;215;p4"/>
          <p:cNvPicPr preferRelativeResize="0"/>
          <p:nvPr/>
        </p:nvPicPr>
        <p:blipFill rotWithShape="1">
          <a:blip r:embed="rId3">
            <a:alphaModFix/>
          </a:blip>
          <a:srcRect b="0" l="0" r="0" t="0"/>
          <a:stretch/>
        </p:blipFill>
        <p:spPr>
          <a:xfrm>
            <a:off x="718302" y="1026543"/>
            <a:ext cx="3853698" cy="36080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5"/>
          <p:cNvSpPr/>
          <p:nvPr/>
        </p:nvSpPr>
        <p:spPr>
          <a:xfrm>
            <a:off x="86900" y="1514389"/>
            <a:ext cx="4247924" cy="2301992"/>
          </a:xfrm>
          <a:prstGeom prst="roundRect">
            <a:avLst>
              <a:gd fmla="val 3353"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1" name="Google Shape;221;p5"/>
          <p:cNvSpPr txBox="1"/>
          <p:nvPr/>
        </p:nvSpPr>
        <p:spPr>
          <a:xfrm>
            <a:off x="791765" y="273485"/>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Ride Duration</a:t>
            </a:r>
            <a:endParaRPr b="0" i="0" sz="2000" u="none" cap="none" strike="noStrike">
              <a:solidFill>
                <a:srgbClr val="000000"/>
              </a:solidFill>
              <a:latin typeface="Arial"/>
              <a:ea typeface="Arial"/>
              <a:cs typeface="Arial"/>
              <a:sym typeface="Arial"/>
            </a:endParaRPr>
          </a:p>
        </p:txBody>
      </p:sp>
      <p:sp>
        <p:nvSpPr>
          <p:cNvPr id="222" name="Google Shape;222;p5"/>
          <p:cNvSpPr/>
          <p:nvPr/>
        </p:nvSpPr>
        <p:spPr>
          <a:xfrm>
            <a:off x="4757418" y="1514389"/>
            <a:ext cx="4186745" cy="2301992"/>
          </a:xfrm>
          <a:prstGeom prst="roundRect">
            <a:avLst>
              <a:gd fmla="val 3353"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23" name="Google Shape;223;p5"/>
          <p:cNvPicPr preferRelativeResize="0"/>
          <p:nvPr/>
        </p:nvPicPr>
        <p:blipFill rotWithShape="1">
          <a:blip r:embed="rId3">
            <a:alphaModFix/>
          </a:blip>
          <a:srcRect b="0" l="0" r="0" t="0"/>
          <a:stretch/>
        </p:blipFill>
        <p:spPr>
          <a:xfrm>
            <a:off x="4262703" y="964809"/>
            <a:ext cx="4620604" cy="2851572"/>
          </a:xfrm>
          <a:prstGeom prst="rect">
            <a:avLst/>
          </a:prstGeom>
          <a:noFill/>
          <a:ln>
            <a:noFill/>
          </a:ln>
        </p:spPr>
      </p:pic>
      <p:pic>
        <p:nvPicPr>
          <p:cNvPr id="224" name="Google Shape;224;p5"/>
          <p:cNvPicPr preferRelativeResize="0"/>
          <p:nvPr/>
        </p:nvPicPr>
        <p:blipFill rotWithShape="1">
          <a:blip r:embed="rId4">
            <a:alphaModFix/>
          </a:blip>
          <a:srcRect b="0" l="0" r="0" t="0"/>
          <a:stretch/>
        </p:blipFill>
        <p:spPr>
          <a:xfrm>
            <a:off x="159020" y="1283823"/>
            <a:ext cx="4103683" cy="2532558"/>
          </a:xfrm>
          <a:prstGeom prst="rect">
            <a:avLst/>
          </a:prstGeom>
          <a:noFill/>
          <a:ln>
            <a:noFill/>
          </a:ln>
        </p:spPr>
      </p:pic>
      <p:sp>
        <p:nvSpPr>
          <p:cNvPr id="225" name="Google Shape;225;p5"/>
          <p:cNvSpPr/>
          <p:nvPr/>
        </p:nvSpPr>
        <p:spPr>
          <a:xfrm>
            <a:off x="1599899" y="4149877"/>
            <a:ext cx="6315038" cy="488497"/>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6" name="Google Shape;226;p5"/>
          <p:cNvSpPr txBox="1"/>
          <p:nvPr/>
        </p:nvSpPr>
        <p:spPr>
          <a:xfrm>
            <a:off x="2366815" y="4149877"/>
            <a:ext cx="5512278"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0" i="0" lang="en-US" sz="1000" u="none" cap="none" strike="noStrike">
                <a:solidFill>
                  <a:srgbClr val="7F7F7F"/>
                </a:solidFill>
                <a:latin typeface="Calibri"/>
                <a:ea typeface="Calibri"/>
                <a:cs typeface="Calibri"/>
                <a:sym typeface="Calibri"/>
              </a:rPr>
              <a:t>The number of annual member rides that have a ride duration closer to the median ride duration is two times more in number when compared with the casual riders.</a:t>
            </a:r>
            <a:endParaRPr/>
          </a:p>
        </p:txBody>
      </p:sp>
      <p:sp>
        <p:nvSpPr>
          <p:cNvPr id="227" name="Google Shape;227;p5"/>
          <p:cNvSpPr/>
          <p:nvPr/>
        </p:nvSpPr>
        <p:spPr>
          <a:xfrm>
            <a:off x="1905242" y="4201692"/>
            <a:ext cx="373328" cy="367373"/>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8" name="Google Shape;228;p5"/>
          <p:cNvSpPr/>
          <p:nvPr/>
        </p:nvSpPr>
        <p:spPr>
          <a:xfrm>
            <a:off x="1993487" y="4295167"/>
            <a:ext cx="180424" cy="180424"/>
          </a:xfrm>
          <a:prstGeom prst="rect">
            <a:avLst/>
          </a:pr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
          <p:cNvSpPr/>
          <p:nvPr/>
        </p:nvSpPr>
        <p:spPr>
          <a:xfrm>
            <a:off x="2000350" y="990601"/>
            <a:ext cx="1571100" cy="349200"/>
          </a:xfrm>
          <a:prstGeom prst="roundRect">
            <a:avLst>
              <a:gd fmla="val 28587" name="adj"/>
            </a:avLst>
          </a:prstGeom>
          <a:solidFill>
            <a:schemeClr val="accent1"/>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000" u="none" cap="none" strike="noStrike">
                <a:solidFill>
                  <a:schemeClr val="lt1"/>
                </a:solidFill>
                <a:latin typeface="Quattrocento Sans"/>
                <a:ea typeface="Quattrocento Sans"/>
                <a:cs typeface="Quattrocento Sans"/>
                <a:sym typeface="Quattrocento Sans"/>
              </a:rPr>
              <a:t>Min ride duration</a:t>
            </a:r>
            <a:endParaRPr b="0" i="0" sz="1000" u="none" cap="none" strike="noStrike">
              <a:solidFill>
                <a:srgbClr val="000000"/>
              </a:solidFill>
              <a:latin typeface="Arial"/>
              <a:ea typeface="Arial"/>
              <a:cs typeface="Arial"/>
              <a:sym typeface="Arial"/>
            </a:endParaRPr>
          </a:p>
        </p:txBody>
      </p:sp>
      <p:sp>
        <p:nvSpPr>
          <p:cNvPr id="234" name="Google Shape;234;p6"/>
          <p:cNvSpPr/>
          <p:nvPr/>
        </p:nvSpPr>
        <p:spPr>
          <a:xfrm>
            <a:off x="3631900" y="990602"/>
            <a:ext cx="1571100" cy="349200"/>
          </a:xfrm>
          <a:prstGeom prst="roundRect">
            <a:avLst>
              <a:gd fmla="val 30966" name="adj"/>
            </a:avLst>
          </a:prstGeom>
          <a:solidFill>
            <a:srgbClr val="6D597A"/>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000" u="none" cap="none" strike="noStrike">
                <a:solidFill>
                  <a:schemeClr val="lt1"/>
                </a:solidFill>
                <a:latin typeface="Quattrocento Sans"/>
                <a:ea typeface="Quattrocento Sans"/>
                <a:cs typeface="Quattrocento Sans"/>
                <a:sym typeface="Quattrocento Sans"/>
              </a:rPr>
              <a:t>Median ride duration</a:t>
            </a:r>
            <a:endParaRPr b="0" i="0" sz="1000" u="none" cap="none" strike="noStrike">
              <a:solidFill>
                <a:srgbClr val="000000"/>
              </a:solidFill>
              <a:latin typeface="Arial"/>
              <a:ea typeface="Arial"/>
              <a:cs typeface="Arial"/>
              <a:sym typeface="Arial"/>
            </a:endParaRPr>
          </a:p>
        </p:txBody>
      </p:sp>
      <p:sp>
        <p:nvSpPr>
          <p:cNvPr id="235" name="Google Shape;235;p6"/>
          <p:cNvSpPr/>
          <p:nvPr/>
        </p:nvSpPr>
        <p:spPr>
          <a:xfrm>
            <a:off x="5257275" y="990601"/>
            <a:ext cx="1571100" cy="349200"/>
          </a:xfrm>
          <a:prstGeom prst="roundRect">
            <a:avLst>
              <a:gd fmla="val 28587" name="adj"/>
            </a:avLst>
          </a:prstGeom>
          <a:solidFill>
            <a:schemeClr val="accent3"/>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000" u="none" cap="none" strike="noStrike">
                <a:solidFill>
                  <a:schemeClr val="lt1"/>
                </a:solidFill>
                <a:latin typeface="Quattrocento Sans"/>
                <a:ea typeface="Quattrocento Sans"/>
                <a:cs typeface="Quattrocento Sans"/>
                <a:sym typeface="Quattrocento Sans"/>
              </a:rPr>
              <a:t>Mean ride duration</a:t>
            </a:r>
            <a:endParaRPr b="0" i="0" sz="1000" u="none" cap="none" strike="noStrike">
              <a:solidFill>
                <a:srgbClr val="000000"/>
              </a:solidFill>
              <a:latin typeface="Arial"/>
              <a:ea typeface="Arial"/>
              <a:cs typeface="Arial"/>
              <a:sym typeface="Arial"/>
            </a:endParaRPr>
          </a:p>
        </p:txBody>
      </p:sp>
      <p:sp>
        <p:nvSpPr>
          <p:cNvPr id="236" name="Google Shape;236;p6"/>
          <p:cNvSpPr/>
          <p:nvPr/>
        </p:nvSpPr>
        <p:spPr>
          <a:xfrm>
            <a:off x="6882675" y="990700"/>
            <a:ext cx="1631400" cy="349200"/>
          </a:xfrm>
          <a:prstGeom prst="roundRect">
            <a:avLst>
              <a:gd fmla="val 26208" name="adj"/>
            </a:avLst>
          </a:prstGeom>
          <a:solidFill>
            <a:srgbClr val="E56B6F"/>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000" u="none" cap="none" strike="noStrike">
                <a:solidFill>
                  <a:schemeClr val="lt1"/>
                </a:solidFill>
                <a:latin typeface="Quattrocento Sans"/>
                <a:ea typeface="Quattrocento Sans"/>
                <a:cs typeface="Quattrocento Sans"/>
                <a:sym typeface="Quattrocento Sans"/>
              </a:rPr>
              <a:t>Max ride duration</a:t>
            </a:r>
            <a:endParaRPr b="0" i="0" sz="1000" u="none" cap="none" strike="noStrike">
              <a:solidFill>
                <a:srgbClr val="000000"/>
              </a:solidFill>
              <a:latin typeface="Arial"/>
              <a:ea typeface="Arial"/>
              <a:cs typeface="Arial"/>
              <a:sym typeface="Arial"/>
            </a:endParaRPr>
          </a:p>
        </p:txBody>
      </p:sp>
      <p:sp>
        <p:nvSpPr>
          <p:cNvPr id="237" name="Google Shape;237;p6"/>
          <p:cNvSpPr/>
          <p:nvPr/>
        </p:nvSpPr>
        <p:spPr>
          <a:xfrm>
            <a:off x="442275" y="1546047"/>
            <a:ext cx="1433400" cy="349200"/>
          </a:xfrm>
          <a:prstGeom prst="roundRect">
            <a:avLst>
              <a:gd fmla="val 21450" name="adj"/>
            </a:avLst>
          </a:prstGeom>
          <a:solidFill>
            <a:schemeClr val="accent5"/>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Quattrocento Sans"/>
                <a:ea typeface="Quattrocento Sans"/>
                <a:cs typeface="Quattrocento Sans"/>
                <a:sym typeface="Quattrocento Sans"/>
              </a:rPr>
              <a:t>Casual Riders</a:t>
            </a:r>
            <a:endParaRPr b="0" i="0" sz="1100" u="none" cap="none" strike="noStrike">
              <a:solidFill>
                <a:srgbClr val="000000"/>
              </a:solidFill>
              <a:latin typeface="Arial"/>
              <a:ea typeface="Arial"/>
              <a:cs typeface="Arial"/>
              <a:sym typeface="Arial"/>
            </a:endParaRPr>
          </a:p>
        </p:txBody>
      </p:sp>
      <p:sp>
        <p:nvSpPr>
          <p:cNvPr id="238" name="Google Shape;238;p6"/>
          <p:cNvSpPr txBox="1"/>
          <p:nvPr/>
        </p:nvSpPr>
        <p:spPr>
          <a:xfrm>
            <a:off x="791765" y="273485"/>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Descriptive Statistics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Ride Duration</a:t>
            </a:r>
            <a:endParaRPr b="0" i="0" sz="2000" u="none" cap="none" strike="noStrike">
              <a:solidFill>
                <a:srgbClr val="000000"/>
              </a:solidFill>
              <a:latin typeface="Arial"/>
              <a:ea typeface="Arial"/>
              <a:cs typeface="Arial"/>
              <a:sym typeface="Arial"/>
            </a:endParaRPr>
          </a:p>
        </p:txBody>
      </p:sp>
      <p:sp>
        <p:nvSpPr>
          <p:cNvPr id="239" name="Google Shape;239;p6"/>
          <p:cNvSpPr/>
          <p:nvPr/>
        </p:nvSpPr>
        <p:spPr>
          <a:xfrm>
            <a:off x="442275" y="2074651"/>
            <a:ext cx="1433400" cy="349200"/>
          </a:xfrm>
          <a:prstGeom prst="roundRect">
            <a:avLst>
              <a:gd fmla="val 28587" name="adj"/>
            </a:avLst>
          </a:prstGeom>
          <a:solidFill>
            <a:srgbClr val="6C5879"/>
          </a:solidFill>
          <a:ln>
            <a:noFill/>
          </a:ln>
        </p:spPr>
        <p:txBody>
          <a:bodyPr anchorCtr="0" anchor="t" bIns="274325" lIns="137150" spcFirstLastPara="1" rIns="137150" wrap="square" tIns="102875">
            <a:noAutofit/>
          </a:bodyPr>
          <a:lstStyle/>
          <a:p>
            <a:pPr indent="0" lvl="0" marL="0" marR="0" rtl="0" algn="ctr">
              <a:lnSpc>
                <a:spcPct val="100000"/>
              </a:lnSpc>
              <a:spcBef>
                <a:spcPts val="0"/>
              </a:spcBef>
              <a:spcAft>
                <a:spcPts val="0"/>
              </a:spcAft>
              <a:buClr>
                <a:srgbClr val="000000"/>
              </a:buClr>
              <a:buSzPts val="1100"/>
              <a:buFont typeface="Arial"/>
              <a:buNone/>
            </a:pPr>
            <a:r>
              <a:rPr b="1" i="0" lang="en-US" sz="1000" u="none" cap="none" strike="noStrike">
                <a:solidFill>
                  <a:schemeClr val="lt1"/>
                </a:solidFill>
                <a:latin typeface="Quattrocento Sans"/>
                <a:ea typeface="Quattrocento Sans"/>
                <a:cs typeface="Quattrocento Sans"/>
                <a:sym typeface="Quattrocento Sans"/>
              </a:rPr>
              <a:t>Member riders</a:t>
            </a:r>
            <a:endParaRPr b="0" i="0" sz="1000" u="none" cap="none" strike="noStrike">
              <a:solidFill>
                <a:srgbClr val="000000"/>
              </a:solidFill>
              <a:latin typeface="Arial"/>
              <a:ea typeface="Arial"/>
              <a:cs typeface="Arial"/>
              <a:sym typeface="Arial"/>
            </a:endParaRPr>
          </a:p>
        </p:txBody>
      </p:sp>
      <p:cxnSp>
        <p:nvCxnSpPr>
          <p:cNvPr id="240" name="Google Shape;240;p6"/>
          <p:cNvCxnSpPr/>
          <p:nvPr/>
        </p:nvCxnSpPr>
        <p:spPr>
          <a:xfrm>
            <a:off x="1975066" y="2053623"/>
            <a:ext cx="6616843" cy="0"/>
          </a:xfrm>
          <a:prstGeom prst="straightConnector1">
            <a:avLst/>
          </a:prstGeom>
          <a:noFill/>
          <a:ln cap="flat" cmpd="sng" w="9525">
            <a:solidFill>
              <a:srgbClr val="A5A5A5">
                <a:alpha val="48627"/>
              </a:srgbClr>
            </a:solidFill>
            <a:prstDash val="dash"/>
            <a:miter lim="800000"/>
            <a:headEnd len="sm" w="sm" type="none"/>
            <a:tailEnd len="sm" w="sm" type="none"/>
          </a:ln>
        </p:spPr>
      </p:cxnSp>
      <p:cxnSp>
        <p:nvCxnSpPr>
          <p:cNvPr id="241" name="Google Shape;241;p6"/>
          <p:cNvCxnSpPr/>
          <p:nvPr/>
        </p:nvCxnSpPr>
        <p:spPr>
          <a:xfrm>
            <a:off x="3597389" y="1492370"/>
            <a:ext cx="0" cy="1079382"/>
          </a:xfrm>
          <a:prstGeom prst="straightConnector1">
            <a:avLst/>
          </a:prstGeom>
          <a:noFill/>
          <a:ln cap="flat" cmpd="sng" w="9525">
            <a:solidFill>
              <a:srgbClr val="A5A5A5">
                <a:alpha val="48627"/>
              </a:srgbClr>
            </a:solidFill>
            <a:prstDash val="dash"/>
            <a:miter lim="800000"/>
            <a:headEnd len="sm" w="sm" type="none"/>
            <a:tailEnd len="sm" w="sm" type="none"/>
          </a:ln>
        </p:spPr>
      </p:cxnSp>
      <p:cxnSp>
        <p:nvCxnSpPr>
          <p:cNvPr id="242" name="Google Shape;242;p6"/>
          <p:cNvCxnSpPr/>
          <p:nvPr/>
        </p:nvCxnSpPr>
        <p:spPr>
          <a:xfrm>
            <a:off x="5237330" y="1492368"/>
            <a:ext cx="0" cy="1079382"/>
          </a:xfrm>
          <a:prstGeom prst="straightConnector1">
            <a:avLst/>
          </a:prstGeom>
          <a:noFill/>
          <a:ln cap="flat" cmpd="sng" w="9525">
            <a:solidFill>
              <a:srgbClr val="A5A5A5">
                <a:alpha val="48627"/>
              </a:srgbClr>
            </a:solidFill>
            <a:prstDash val="dash"/>
            <a:miter lim="800000"/>
            <a:headEnd len="sm" w="sm" type="none"/>
            <a:tailEnd len="sm" w="sm" type="none"/>
          </a:ln>
        </p:spPr>
      </p:cxnSp>
      <p:cxnSp>
        <p:nvCxnSpPr>
          <p:cNvPr id="243" name="Google Shape;243;p6"/>
          <p:cNvCxnSpPr/>
          <p:nvPr/>
        </p:nvCxnSpPr>
        <p:spPr>
          <a:xfrm>
            <a:off x="6894743" y="1473401"/>
            <a:ext cx="0" cy="1079382"/>
          </a:xfrm>
          <a:prstGeom prst="straightConnector1">
            <a:avLst/>
          </a:prstGeom>
          <a:noFill/>
          <a:ln cap="flat" cmpd="sng" w="9525">
            <a:solidFill>
              <a:srgbClr val="A5A5A5">
                <a:alpha val="48627"/>
              </a:srgbClr>
            </a:solidFill>
            <a:prstDash val="dash"/>
            <a:miter lim="800000"/>
            <a:headEnd len="sm" w="sm" type="none"/>
            <a:tailEnd len="sm" w="sm" type="none"/>
          </a:ln>
        </p:spPr>
      </p:cxnSp>
      <p:sp>
        <p:nvSpPr>
          <p:cNvPr id="244" name="Google Shape;244;p6"/>
          <p:cNvSpPr/>
          <p:nvPr/>
        </p:nvSpPr>
        <p:spPr>
          <a:xfrm>
            <a:off x="2156898" y="1506201"/>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45" name="Google Shape;245;p6"/>
          <p:cNvSpPr txBox="1"/>
          <p:nvPr/>
        </p:nvSpPr>
        <p:spPr>
          <a:xfrm>
            <a:off x="2250256" y="1558229"/>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1.00 mins</a:t>
            </a:r>
            <a:endParaRPr b="1" i="0" sz="1400" u="none" cap="none" strike="noStrike">
              <a:solidFill>
                <a:srgbClr val="31456A"/>
              </a:solidFill>
              <a:latin typeface="Quattrocento Sans"/>
              <a:ea typeface="Quattrocento Sans"/>
              <a:cs typeface="Quattrocento Sans"/>
              <a:sym typeface="Quattrocento Sans"/>
            </a:endParaRPr>
          </a:p>
        </p:txBody>
      </p:sp>
      <p:sp>
        <p:nvSpPr>
          <p:cNvPr id="246" name="Google Shape;246;p6"/>
          <p:cNvSpPr/>
          <p:nvPr/>
        </p:nvSpPr>
        <p:spPr>
          <a:xfrm>
            <a:off x="2155898" y="2095665"/>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47" name="Google Shape;247;p6"/>
          <p:cNvSpPr txBox="1"/>
          <p:nvPr/>
        </p:nvSpPr>
        <p:spPr>
          <a:xfrm>
            <a:off x="2249256" y="2147693"/>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1.00 mins</a:t>
            </a:r>
            <a:endParaRPr b="1" i="0" sz="1400" u="none" cap="none" strike="noStrike">
              <a:solidFill>
                <a:srgbClr val="31456A"/>
              </a:solidFill>
              <a:latin typeface="Quattrocento Sans"/>
              <a:ea typeface="Quattrocento Sans"/>
              <a:cs typeface="Quattrocento Sans"/>
              <a:sym typeface="Quattrocento Sans"/>
            </a:endParaRPr>
          </a:p>
        </p:txBody>
      </p:sp>
      <p:sp>
        <p:nvSpPr>
          <p:cNvPr id="248" name="Google Shape;248;p6"/>
          <p:cNvSpPr/>
          <p:nvPr/>
        </p:nvSpPr>
        <p:spPr>
          <a:xfrm>
            <a:off x="3796406" y="1492368"/>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49" name="Google Shape;249;p6"/>
          <p:cNvSpPr txBox="1"/>
          <p:nvPr/>
        </p:nvSpPr>
        <p:spPr>
          <a:xfrm>
            <a:off x="3889764" y="1544396"/>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14.9 mins</a:t>
            </a:r>
            <a:endParaRPr b="1" i="0" sz="1400" u="none" cap="none" strike="noStrike">
              <a:solidFill>
                <a:srgbClr val="31456A"/>
              </a:solidFill>
              <a:latin typeface="Quattrocento Sans"/>
              <a:ea typeface="Quattrocento Sans"/>
              <a:cs typeface="Quattrocento Sans"/>
              <a:sym typeface="Quattrocento Sans"/>
            </a:endParaRPr>
          </a:p>
        </p:txBody>
      </p:sp>
      <p:sp>
        <p:nvSpPr>
          <p:cNvPr id="250" name="Google Shape;250;p6"/>
          <p:cNvSpPr/>
          <p:nvPr/>
        </p:nvSpPr>
        <p:spPr>
          <a:xfrm>
            <a:off x="3798708" y="2095665"/>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51" name="Google Shape;251;p6"/>
          <p:cNvSpPr txBox="1"/>
          <p:nvPr/>
        </p:nvSpPr>
        <p:spPr>
          <a:xfrm>
            <a:off x="3892066" y="2147693"/>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9.4 mins</a:t>
            </a:r>
            <a:endParaRPr b="1" i="0" sz="1400" u="none" cap="none" strike="noStrike">
              <a:solidFill>
                <a:srgbClr val="31456A"/>
              </a:solidFill>
              <a:latin typeface="Quattrocento Sans"/>
              <a:ea typeface="Quattrocento Sans"/>
              <a:cs typeface="Quattrocento Sans"/>
              <a:sym typeface="Quattrocento Sans"/>
            </a:endParaRPr>
          </a:p>
        </p:txBody>
      </p:sp>
      <p:sp>
        <p:nvSpPr>
          <p:cNvPr id="252" name="Google Shape;252;p6"/>
          <p:cNvSpPr/>
          <p:nvPr/>
        </p:nvSpPr>
        <p:spPr>
          <a:xfrm>
            <a:off x="5486038" y="1490827"/>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53" name="Google Shape;253;p6"/>
          <p:cNvSpPr txBox="1"/>
          <p:nvPr/>
        </p:nvSpPr>
        <p:spPr>
          <a:xfrm>
            <a:off x="5579396" y="1542855"/>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25.2 mins</a:t>
            </a:r>
            <a:endParaRPr b="1" i="0" sz="1400" u="none" cap="none" strike="noStrike">
              <a:solidFill>
                <a:srgbClr val="31456A"/>
              </a:solidFill>
              <a:latin typeface="Quattrocento Sans"/>
              <a:ea typeface="Quattrocento Sans"/>
              <a:cs typeface="Quattrocento Sans"/>
              <a:sym typeface="Quattrocento Sans"/>
            </a:endParaRPr>
          </a:p>
        </p:txBody>
      </p:sp>
      <p:sp>
        <p:nvSpPr>
          <p:cNvPr id="254" name="Google Shape;254;p6"/>
          <p:cNvSpPr/>
          <p:nvPr/>
        </p:nvSpPr>
        <p:spPr>
          <a:xfrm>
            <a:off x="5486038" y="2090275"/>
            <a:ext cx="1219515"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55" name="Google Shape;255;p6"/>
          <p:cNvSpPr txBox="1"/>
          <p:nvPr/>
        </p:nvSpPr>
        <p:spPr>
          <a:xfrm>
            <a:off x="5579396" y="2142303"/>
            <a:ext cx="1032798"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12.86 mins</a:t>
            </a:r>
            <a:endParaRPr b="1" i="0" sz="1400" u="none" cap="none" strike="noStrike">
              <a:solidFill>
                <a:srgbClr val="31456A"/>
              </a:solidFill>
              <a:latin typeface="Quattrocento Sans"/>
              <a:ea typeface="Quattrocento Sans"/>
              <a:cs typeface="Quattrocento Sans"/>
              <a:sym typeface="Quattrocento Sans"/>
            </a:endParaRPr>
          </a:p>
        </p:txBody>
      </p:sp>
      <p:sp>
        <p:nvSpPr>
          <p:cNvPr id="256" name="Google Shape;256;p6"/>
          <p:cNvSpPr/>
          <p:nvPr/>
        </p:nvSpPr>
        <p:spPr>
          <a:xfrm>
            <a:off x="7082636" y="1492184"/>
            <a:ext cx="1451183"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57" name="Google Shape;257;p6"/>
          <p:cNvSpPr txBox="1"/>
          <p:nvPr/>
        </p:nvSpPr>
        <p:spPr>
          <a:xfrm>
            <a:off x="7175994" y="1544212"/>
            <a:ext cx="1338222"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 23 hrs. 59 mins</a:t>
            </a:r>
            <a:endParaRPr b="1" i="0" sz="1400" u="none" cap="none" strike="noStrike">
              <a:solidFill>
                <a:srgbClr val="31456A"/>
              </a:solidFill>
              <a:latin typeface="Quattrocento Sans"/>
              <a:ea typeface="Quattrocento Sans"/>
              <a:cs typeface="Quattrocento Sans"/>
              <a:sym typeface="Quattrocento Sans"/>
            </a:endParaRPr>
          </a:p>
        </p:txBody>
      </p:sp>
      <p:sp>
        <p:nvSpPr>
          <p:cNvPr id="258" name="Google Shape;258;p6"/>
          <p:cNvSpPr/>
          <p:nvPr/>
        </p:nvSpPr>
        <p:spPr>
          <a:xfrm>
            <a:off x="7082636" y="2142303"/>
            <a:ext cx="1431578" cy="453353"/>
          </a:xfrm>
          <a:prstGeom prst="roundRect">
            <a:avLst>
              <a:gd fmla="val 7196" name="adj"/>
            </a:avLst>
          </a:prstGeom>
          <a:solidFill>
            <a:schemeClr val="lt1"/>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rgbClr val="31456A"/>
              </a:solidFill>
              <a:latin typeface="Quattrocento Sans"/>
              <a:ea typeface="Quattrocento Sans"/>
              <a:cs typeface="Quattrocento Sans"/>
              <a:sym typeface="Quattrocento Sans"/>
            </a:endParaRPr>
          </a:p>
        </p:txBody>
      </p:sp>
      <p:sp>
        <p:nvSpPr>
          <p:cNvPr id="259" name="Google Shape;259;p6"/>
          <p:cNvSpPr txBox="1"/>
          <p:nvPr/>
        </p:nvSpPr>
        <p:spPr>
          <a:xfrm>
            <a:off x="7175993" y="2194331"/>
            <a:ext cx="1314047" cy="349296"/>
          </a:xfrm>
          <a:prstGeom prst="rect">
            <a:avLst/>
          </a:prstGeom>
          <a:noFill/>
          <a:ln>
            <a:noFill/>
          </a:ln>
        </p:spPr>
        <p:txBody>
          <a:bodyPr anchorCtr="0" anchor="b" bIns="34275" lIns="68575" spcFirstLastPara="1" rIns="68575" wrap="square" tIns="34275">
            <a:spAutoFit/>
          </a:bodyPr>
          <a:lstStyle/>
          <a:p>
            <a:pPr indent="0" lvl="0" marL="0" marR="0" rtl="0" algn="ctr">
              <a:lnSpc>
                <a:spcPct val="130000"/>
              </a:lnSpc>
              <a:spcBef>
                <a:spcPts val="0"/>
              </a:spcBef>
              <a:spcAft>
                <a:spcPts val="0"/>
              </a:spcAft>
              <a:buClr>
                <a:srgbClr val="000000"/>
              </a:buClr>
              <a:buSzPts val="1400"/>
              <a:buFont typeface="Arial"/>
              <a:buNone/>
            </a:pPr>
            <a:r>
              <a:rPr b="1" i="0" lang="en-US" sz="1400" u="none" cap="none" strike="noStrike">
                <a:solidFill>
                  <a:srgbClr val="31456A"/>
                </a:solidFill>
                <a:latin typeface="Quattrocento Sans"/>
                <a:ea typeface="Quattrocento Sans"/>
                <a:cs typeface="Quattrocento Sans"/>
                <a:sym typeface="Quattrocento Sans"/>
              </a:rPr>
              <a:t>23 hrs. 55 mins</a:t>
            </a:r>
            <a:endParaRPr/>
          </a:p>
        </p:txBody>
      </p:sp>
      <p:sp>
        <p:nvSpPr>
          <p:cNvPr id="260" name="Google Shape;260;p6"/>
          <p:cNvSpPr/>
          <p:nvPr/>
        </p:nvSpPr>
        <p:spPr>
          <a:xfrm>
            <a:off x="894017" y="2997588"/>
            <a:ext cx="7639801"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1" name="Google Shape;261;p6"/>
          <p:cNvSpPr txBox="1"/>
          <p:nvPr/>
        </p:nvSpPr>
        <p:spPr>
          <a:xfrm>
            <a:off x="1595778" y="3156819"/>
            <a:ext cx="6894262" cy="26927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Median ride duration differs significantly between the two types of riders: 15 mins for casual riders to 9.4 mins for member riders.</a:t>
            </a:r>
            <a:endParaRPr b="0" i="0" sz="1400" u="none" cap="none" strike="noStrike">
              <a:solidFill>
                <a:srgbClr val="000000"/>
              </a:solidFill>
              <a:latin typeface="Arial"/>
              <a:ea typeface="Arial"/>
              <a:cs typeface="Arial"/>
              <a:sym typeface="Arial"/>
            </a:endParaRPr>
          </a:p>
        </p:txBody>
      </p:sp>
      <p:grpSp>
        <p:nvGrpSpPr>
          <p:cNvPr id="262" name="Google Shape;262;p6"/>
          <p:cNvGrpSpPr/>
          <p:nvPr/>
        </p:nvGrpSpPr>
        <p:grpSpPr>
          <a:xfrm>
            <a:off x="1134205" y="3119782"/>
            <a:ext cx="373328" cy="367373"/>
            <a:chOff x="4464683" y="369265"/>
            <a:chExt cx="711567" cy="700218"/>
          </a:xfrm>
        </p:grpSpPr>
        <p:sp>
          <p:nvSpPr>
            <p:cNvPr id="263" name="Google Shape;263;p6"/>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4" name="Google Shape;264;p6"/>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265" name="Google Shape;265;p6"/>
          <p:cNvSpPr/>
          <p:nvPr/>
        </p:nvSpPr>
        <p:spPr>
          <a:xfrm>
            <a:off x="894017" y="3860745"/>
            <a:ext cx="7639801" cy="578832"/>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6" name="Google Shape;266;p6"/>
          <p:cNvSpPr txBox="1"/>
          <p:nvPr/>
        </p:nvSpPr>
        <p:spPr>
          <a:xfrm>
            <a:off x="1595778" y="3915496"/>
            <a:ext cx="6894262"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The casual members have more variation in ride duration whereas the members have a more predictable ride duration of around 9.4 mins.</a:t>
            </a:r>
            <a:endParaRPr b="0" i="0" sz="1400" u="none" cap="none" strike="noStrike">
              <a:solidFill>
                <a:srgbClr val="000000"/>
              </a:solidFill>
              <a:latin typeface="Arial"/>
              <a:ea typeface="Arial"/>
              <a:cs typeface="Arial"/>
              <a:sym typeface="Arial"/>
            </a:endParaRPr>
          </a:p>
        </p:txBody>
      </p:sp>
      <p:grpSp>
        <p:nvGrpSpPr>
          <p:cNvPr id="267" name="Google Shape;267;p6"/>
          <p:cNvGrpSpPr/>
          <p:nvPr/>
        </p:nvGrpSpPr>
        <p:grpSpPr>
          <a:xfrm>
            <a:off x="1134205" y="3982939"/>
            <a:ext cx="373328" cy="367373"/>
            <a:chOff x="4464683" y="369265"/>
            <a:chExt cx="711567" cy="700218"/>
          </a:xfrm>
        </p:grpSpPr>
        <p:sp>
          <p:nvSpPr>
            <p:cNvPr id="268" name="Google Shape;268;p6"/>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9" name="Google Shape;269;p6"/>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7"/>
          <p:cNvSpPr/>
          <p:nvPr/>
        </p:nvSpPr>
        <p:spPr>
          <a:xfrm>
            <a:off x="0" y="1199071"/>
            <a:ext cx="6239885" cy="3226280"/>
          </a:xfrm>
          <a:prstGeom prst="roundRect">
            <a:avLst>
              <a:gd fmla="val 3064"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5" name="Google Shape;275;p7"/>
          <p:cNvSpPr txBox="1"/>
          <p:nvPr/>
        </p:nvSpPr>
        <p:spPr>
          <a:xfrm>
            <a:off x="791765" y="273485"/>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Time of day</a:t>
            </a:r>
            <a:endParaRPr b="0" i="0" sz="2000" u="none" cap="none" strike="noStrike">
              <a:solidFill>
                <a:srgbClr val="000000"/>
              </a:solidFill>
              <a:latin typeface="Arial"/>
              <a:ea typeface="Arial"/>
              <a:cs typeface="Arial"/>
              <a:sym typeface="Arial"/>
            </a:endParaRPr>
          </a:p>
        </p:txBody>
      </p:sp>
      <p:sp>
        <p:nvSpPr>
          <p:cNvPr id="276" name="Google Shape;276;p7"/>
          <p:cNvSpPr/>
          <p:nvPr/>
        </p:nvSpPr>
        <p:spPr>
          <a:xfrm>
            <a:off x="6362612" y="1199071"/>
            <a:ext cx="2557437" cy="1493449"/>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7" name="Google Shape;277;p7"/>
          <p:cNvSpPr txBox="1"/>
          <p:nvPr/>
        </p:nvSpPr>
        <p:spPr>
          <a:xfrm>
            <a:off x="7033607" y="1424265"/>
            <a:ext cx="1938772" cy="1069493"/>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Ride hours for members indicate trips to and from work or school:</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7:00 am – 9:00 am</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12:00 pm – 1:00 pm</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4:00 pm – 7:00 pm</a:t>
            </a:r>
            <a:endParaRPr/>
          </a:p>
        </p:txBody>
      </p:sp>
      <p:grpSp>
        <p:nvGrpSpPr>
          <p:cNvPr id="278" name="Google Shape;278;p7"/>
          <p:cNvGrpSpPr/>
          <p:nvPr/>
        </p:nvGrpSpPr>
        <p:grpSpPr>
          <a:xfrm>
            <a:off x="6602800" y="1775326"/>
            <a:ext cx="373328" cy="367373"/>
            <a:chOff x="4464683" y="369265"/>
            <a:chExt cx="711567" cy="700218"/>
          </a:xfrm>
        </p:grpSpPr>
        <p:sp>
          <p:nvSpPr>
            <p:cNvPr id="279" name="Google Shape;279;p7"/>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0" name="Google Shape;280;p7"/>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281" name="Google Shape;281;p7"/>
          <p:cNvSpPr/>
          <p:nvPr/>
        </p:nvSpPr>
        <p:spPr>
          <a:xfrm>
            <a:off x="6345371" y="3054198"/>
            <a:ext cx="2557437" cy="1371154"/>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2" name="Google Shape;282;p7"/>
          <p:cNvSpPr txBox="1"/>
          <p:nvPr/>
        </p:nvSpPr>
        <p:spPr>
          <a:xfrm>
            <a:off x="7026274" y="3242634"/>
            <a:ext cx="1755579" cy="1069493"/>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Rides hours of casual riders indicate a linear increase throughout the day with peaks at 5:00 pm and declining thereafter.</a:t>
            </a:r>
            <a:endParaRPr b="0" i="0" sz="1400" u="none" cap="none" strike="noStrike">
              <a:solidFill>
                <a:srgbClr val="000000"/>
              </a:solidFill>
              <a:latin typeface="Arial"/>
              <a:ea typeface="Arial"/>
              <a:cs typeface="Arial"/>
              <a:sym typeface="Arial"/>
            </a:endParaRPr>
          </a:p>
        </p:txBody>
      </p:sp>
      <p:grpSp>
        <p:nvGrpSpPr>
          <p:cNvPr id="283" name="Google Shape;283;p7"/>
          <p:cNvGrpSpPr/>
          <p:nvPr/>
        </p:nvGrpSpPr>
        <p:grpSpPr>
          <a:xfrm>
            <a:off x="6602800" y="3476583"/>
            <a:ext cx="373328" cy="367373"/>
            <a:chOff x="4464683" y="369265"/>
            <a:chExt cx="711567" cy="700218"/>
          </a:xfrm>
        </p:grpSpPr>
        <p:sp>
          <p:nvSpPr>
            <p:cNvPr id="284" name="Google Shape;284;p7"/>
            <p:cNvSpPr/>
            <p:nvPr/>
          </p:nvSpPr>
          <p:spPr>
            <a:xfrm>
              <a:off x="4464683" y="369265"/>
              <a:ext cx="711567"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5" name="Google Shape;285;p7"/>
            <p:cNvSpPr/>
            <p:nvPr/>
          </p:nvSpPr>
          <p:spPr>
            <a:xfrm>
              <a:off x="4632879" y="547429"/>
              <a:ext cx="343890" cy="343890"/>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pic>
        <p:nvPicPr>
          <p:cNvPr descr="A Power BI visual" id="286" name="Google Shape;286;p7"/>
          <p:cNvPicPr preferRelativeResize="0"/>
          <p:nvPr/>
        </p:nvPicPr>
        <p:blipFill rotWithShape="1">
          <a:blip r:embed="rId4">
            <a:alphaModFix/>
          </a:blip>
          <a:srcRect b="0" l="0" r="0" t="0"/>
          <a:stretch/>
        </p:blipFill>
        <p:spPr>
          <a:xfrm>
            <a:off x="500505" y="1233506"/>
            <a:ext cx="5722139" cy="3181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p:nvPr/>
        </p:nvSpPr>
        <p:spPr>
          <a:xfrm>
            <a:off x="465826" y="1002566"/>
            <a:ext cx="5661742" cy="2983266"/>
          </a:xfrm>
          <a:prstGeom prst="roundRect">
            <a:avLst>
              <a:gd fmla="val 3064"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2" name="Google Shape;292;p8"/>
          <p:cNvSpPr txBox="1"/>
          <p:nvPr/>
        </p:nvSpPr>
        <p:spPr>
          <a:xfrm>
            <a:off x="791765" y="214849"/>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Day of the week</a:t>
            </a:r>
            <a:endParaRPr b="0" i="0" sz="2000" u="none" cap="none" strike="noStrike">
              <a:solidFill>
                <a:srgbClr val="000000"/>
              </a:solidFill>
              <a:latin typeface="Arial"/>
              <a:ea typeface="Arial"/>
              <a:cs typeface="Arial"/>
              <a:sym typeface="Arial"/>
            </a:endParaRPr>
          </a:p>
        </p:txBody>
      </p:sp>
      <p:sp>
        <p:nvSpPr>
          <p:cNvPr id="293" name="Google Shape;293;p8"/>
          <p:cNvSpPr/>
          <p:nvPr/>
        </p:nvSpPr>
        <p:spPr>
          <a:xfrm>
            <a:off x="544416" y="4125215"/>
            <a:ext cx="5583152" cy="725863"/>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4" name="Google Shape;294;p8"/>
          <p:cNvSpPr txBox="1"/>
          <p:nvPr/>
        </p:nvSpPr>
        <p:spPr>
          <a:xfrm>
            <a:off x="1110013" y="4153454"/>
            <a:ext cx="4938721"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Ride activity for casual riders is much lesser than for annual members on weekdays.  </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Whereas annual members do most of their trips on weekdays. </a:t>
            </a:r>
            <a:endParaRPr/>
          </a:p>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There is no notable difference on weekends between the two types of riders.</a:t>
            </a:r>
            <a:endParaRPr b="0" i="0" sz="1400" u="none" cap="none" strike="noStrike">
              <a:solidFill>
                <a:srgbClr val="000000"/>
              </a:solidFill>
              <a:latin typeface="Arial"/>
              <a:ea typeface="Arial"/>
              <a:cs typeface="Arial"/>
              <a:sym typeface="Arial"/>
            </a:endParaRPr>
          </a:p>
        </p:txBody>
      </p:sp>
      <p:grpSp>
        <p:nvGrpSpPr>
          <p:cNvPr id="295" name="Google Shape;295;p8"/>
          <p:cNvGrpSpPr/>
          <p:nvPr/>
        </p:nvGrpSpPr>
        <p:grpSpPr>
          <a:xfrm>
            <a:off x="640096" y="4302898"/>
            <a:ext cx="373328" cy="367373"/>
            <a:chOff x="3686305" y="267733"/>
            <a:chExt cx="711566" cy="700218"/>
          </a:xfrm>
        </p:grpSpPr>
        <p:sp>
          <p:nvSpPr>
            <p:cNvPr id="296" name="Google Shape;296;p8"/>
            <p:cNvSpPr/>
            <p:nvPr/>
          </p:nvSpPr>
          <p:spPr>
            <a:xfrm>
              <a:off x="3686305" y="267733"/>
              <a:ext cx="711566"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7" name="Google Shape;297;p8"/>
            <p:cNvSpPr/>
            <p:nvPr/>
          </p:nvSpPr>
          <p:spPr>
            <a:xfrm>
              <a:off x="3854507" y="445898"/>
              <a:ext cx="343890" cy="343891"/>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sp>
        <p:nvSpPr>
          <p:cNvPr id="298" name="Google Shape;298;p8"/>
          <p:cNvSpPr/>
          <p:nvPr/>
        </p:nvSpPr>
        <p:spPr>
          <a:xfrm>
            <a:off x="6343401" y="891494"/>
            <a:ext cx="2499045" cy="866922"/>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9" name="Google Shape;299;p8"/>
          <p:cNvSpPr txBox="1"/>
          <p:nvPr/>
        </p:nvSpPr>
        <p:spPr>
          <a:xfrm>
            <a:off x="7103429" y="972225"/>
            <a:ext cx="1687061"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000" u="none" cap="none" strike="noStrike">
                <a:solidFill>
                  <a:srgbClr val="7F7F7F"/>
                </a:solidFill>
                <a:latin typeface="Calibri"/>
                <a:ea typeface="Calibri"/>
                <a:cs typeface="Calibri"/>
                <a:sym typeface="Calibri"/>
              </a:rPr>
              <a:t>Weekend rides </a:t>
            </a:r>
            <a:r>
              <a:rPr b="0" i="0" lang="en-US" sz="1000" u="none" cap="none" strike="noStrike">
                <a:solidFill>
                  <a:srgbClr val="7F7F7F"/>
                </a:solidFill>
                <a:latin typeface="Calibri"/>
                <a:ea typeface="Calibri"/>
                <a:cs typeface="Calibri"/>
                <a:sym typeface="Calibri"/>
              </a:rPr>
              <a:t>contributed to 38.6% of total rides taken by </a:t>
            </a:r>
            <a:r>
              <a:rPr b="1" i="0" lang="en-US" sz="1000" u="none" cap="none" strike="noStrike">
                <a:solidFill>
                  <a:srgbClr val="7F7F7F"/>
                </a:solidFill>
                <a:latin typeface="Calibri"/>
                <a:ea typeface="Calibri"/>
                <a:cs typeface="Calibri"/>
                <a:sym typeface="Calibri"/>
              </a:rPr>
              <a:t>casual riders</a:t>
            </a:r>
            <a:r>
              <a:rPr b="0" i="0" lang="en-US" sz="1000" u="none" cap="none" strike="noStrike">
                <a:solidFill>
                  <a:srgbClr val="7F7F7F"/>
                </a:solidFill>
                <a:latin typeface="Calibri"/>
                <a:ea typeface="Calibri"/>
                <a:cs typeface="Calibri"/>
                <a:sym typeface="Calibri"/>
              </a:rPr>
              <a:t>.</a:t>
            </a:r>
            <a:endParaRPr b="0" i="0" sz="1000" u="none" cap="none" strike="noStrike">
              <a:solidFill>
                <a:srgbClr val="7F7F7F"/>
              </a:solidFill>
              <a:latin typeface="Calibri"/>
              <a:ea typeface="Calibri"/>
              <a:cs typeface="Calibri"/>
              <a:sym typeface="Calibri"/>
            </a:endParaRPr>
          </a:p>
        </p:txBody>
      </p:sp>
      <p:sp>
        <p:nvSpPr>
          <p:cNvPr id="300" name="Google Shape;300;p8"/>
          <p:cNvSpPr/>
          <p:nvPr/>
        </p:nvSpPr>
        <p:spPr>
          <a:xfrm>
            <a:off x="6466913" y="1054293"/>
            <a:ext cx="616565" cy="616566"/>
          </a:xfrm>
          <a:prstGeom prst="ellipse">
            <a:avLst/>
          </a:prstGeom>
          <a:solidFill>
            <a:srgbClr val="F4F5F6"/>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1" name="Google Shape;301;p8"/>
          <p:cNvSpPr/>
          <p:nvPr/>
        </p:nvSpPr>
        <p:spPr>
          <a:xfrm>
            <a:off x="6466914" y="1054292"/>
            <a:ext cx="616565" cy="616566"/>
          </a:xfrm>
          <a:prstGeom prst="pie">
            <a:avLst>
              <a:gd fmla="val 16216323" name="adj1"/>
              <a:gd fmla="val 2247222" name="adj2"/>
            </a:avLst>
          </a:prstGeom>
          <a:solidFill>
            <a:schemeClr val="accent1"/>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302" name="Google Shape;302;p8"/>
          <p:cNvSpPr/>
          <p:nvPr/>
        </p:nvSpPr>
        <p:spPr>
          <a:xfrm>
            <a:off x="6552666" y="1139662"/>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3" name="Google Shape;303;p8"/>
          <p:cNvSpPr txBox="1"/>
          <p:nvPr/>
        </p:nvSpPr>
        <p:spPr>
          <a:xfrm>
            <a:off x="6511104" y="1235236"/>
            <a:ext cx="530813" cy="25388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1"/>
                </a:solidFill>
                <a:latin typeface="Quattrocento Sans"/>
                <a:ea typeface="Quattrocento Sans"/>
                <a:cs typeface="Quattrocento Sans"/>
                <a:sym typeface="Quattrocento Sans"/>
              </a:rPr>
              <a:t>39%</a:t>
            </a:r>
            <a:endParaRPr b="1" i="0" sz="1200" u="none" cap="none" strike="noStrike">
              <a:solidFill>
                <a:schemeClr val="accent1"/>
              </a:solidFill>
              <a:latin typeface="Quattrocento Sans"/>
              <a:ea typeface="Quattrocento Sans"/>
              <a:cs typeface="Quattrocento Sans"/>
              <a:sym typeface="Quattrocento Sans"/>
            </a:endParaRPr>
          </a:p>
        </p:txBody>
      </p:sp>
      <p:sp>
        <p:nvSpPr>
          <p:cNvPr id="304" name="Google Shape;304;p8"/>
          <p:cNvSpPr/>
          <p:nvPr/>
        </p:nvSpPr>
        <p:spPr>
          <a:xfrm>
            <a:off x="6343401" y="1940123"/>
            <a:ext cx="2499045" cy="941125"/>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5" name="Google Shape;305;p8"/>
          <p:cNvSpPr txBox="1"/>
          <p:nvPr/>
        </p:nvSpPr>
        <p:spPr>
          <a:xfrm>
            <a:off x="7139435" y="1980615"/>
            <a:ext cx="1736168"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000" u="none" cap="none" strike="noStrike">
                <a:solidFill>
                  <a:srgbClr val="7F7F7F"/>
                </a:solidFill>
                <a:latin typeface="Calibri"/>
                <a:ea typeface="Calibri"/>
                <a:cs typeface="Calibri"/>
                <a:sym typeface="Calibri"/>
              </a:rPr>
              <a:t>Weekend</a:t>
            </a:r>
            <a:r>
              <a:rPr b="0" i="0" lang="en-US" sz="1000" u="none" cap="none" strike="noStrike">
                <a:solidFill>
                  <a:srgbClr val="7F7F7F"/>
                </a:solidFill>
                <a:latin typeface="Calibri"/>
                <a:ea typeface="Calibri"/>
                <a:cs typeface="Calibri"/>
                <a:sym typeface="Calibri"/>
              </a:rPr>
              <a:t> </a:t>
            </a:r>
            <a:r>
              <a:rPr b="1" i="0" lang="en-US" sz="1000" u="none" cap="none" strike="noStrike">
                <a:solidFill>
                  <a:srgbClr val="7F7F7F"/>
                </a:solidFill>
                <a:latin typeface="Calibri"/>
                <a:ea typeface="Calibri"/>
                <a:cs typeface="Calibri"/>
                <a:sym typeface="Calibri"/>
              </a:rPr>
              <a:t>rides </a:t>
            </a:r>
            <a:r>
              <a:rPr b="0" i="0" lang="en-US" sz="1000" u="none" cap="none" strike="noStrike">
                <a:solidFill>
                  <a:srgbClr val="7F7F7F"/>
                </a:solidFill>
                <a:latin typeface="Calibri"/>
                <a:ea typeface="Calibri"/>
                <a:cs typeface="Calibri"/>
                <a:sym typeface="Calibri"/>
              </a:rPr>
              <a:t>contributed to only 24.7% of total rides taken by the </a:t>
            </a:r>
            <a:r>
              <a:rPr b="1" i="0" lang="en-US" sz="1000" u="none" cap="none" strike="noStrike">
                <a:solidFill>
                  <a:srgbClr val="7F7F7F"/>
                </a:solidFill>
                <a:latin typeface="Calibri"/>
                <a:ea typeface="Calibri"/>
                <a:cs typeface="Calibri"/>
                <a:sym typeface="Calibri"/>
              </a:rPr>
              <a:t>annual members.</a:t>
            </a:r>
            <a:endParaRPr b="1" i="0" sz="1000" u="none" cap="none" strike="noStrike">
              <a:solidFill>
                <a:srgbClr val="7F7F7F"/>
              </a:solidFill>
              <a:latin typeface="Calibri"/>
              <a:ea typeface="Calibri"/>
              <a:cs typeface="Calibri"/>
              <a:sym typeface="Calibri"/>
            </a:endParaRPr>
          </a:p>
        </p:txBody>
      </p:sp>
      <p:sp>
        <p:nvSpPr>
          <p:cNvPr id="306" name="Google Shape;306;p8"/>
          <p:cNvSpPr/>
          <p:nvPr/>
        </p:nvSpPr>
        <p:spPr>
          <a:xfrm>
            <a:off x="6437758" y="3212693"/>
            <a:ext cx="616565" cy="616566"/>
          </a:xfrm>
          <a:prstGeom prst="ellipse">
            <a:avLst/>
          </a:prstGeom>
          <a:solidFill>
            <a:srgbClr val="F4F5F6"/>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7" name="Google Shape;307;p8"/>
          <p:cNvSpPr/>
          <p:nvPr/>
        </p:nvSpPr>
        <p:spPr>
          <a:xfrm>
            <a:off x="6470153" y="2140848"/>
            <a:ext cx="616565" cy="616566"/>
          </a:xfrm>
          <a:prstGeom prst="pie">
            <a:avLst>
              <a:gd fmla="val 16216323" name="adj1"/>
              <a:gd fmla="val 21543009" name="adj2"/>
            </a:avLst>
          </a:prstGeom>
          <a:solidFill>
            <a:schemeClr val="accent2"/>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308" name="Google Shape;308;p8"/>
          <p:cNvSpPr/>
          <p:nvPr/>
        </p:nvSpPr>
        <p:spPr>
          <a:xfrm>
            <a:off x="6555905" y="2226218"/>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9" name="Google Shape;309;p8"/>
          <p:cNvSpPr txBox="1"/>
          <p:nvPr/>
        </p:nvSpPr>
        <p:spPr>
          <a:xfrm>
            <a:off x="6514343" y="2321791"/>
            <a:ext cx="53081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2"/>
                </a:solidFill>
                <a:latin typeface="Quattrocento Sans"/>
                <a:ea typeface="Quattrocento Sans"/>
                <a:cs typeface="Quattrocento Sans"/>
                <a:sym typeface="Quattrocento Sans"/>
              </a:rPr>
              <a:t>25%</a:t>
            </a:r>
            <a:endParaRPr b="1" i="0" sz="1200" u="none" cap="none" strike="noStrike">
              <a:solidFill>
                <a:schemeClr val="accent2"/>
              </a:solidFill>
              <a:latin typeface="Quattrocento Sans"/>
              <a:ea typeface="Quattrocento Sans"/>
              <a:cs typeface="Quattrocento Sans"/>
              <a:sym typeface="Quattrocento Sans"/>
            </a:endParaRPr>
          </a:p>
        </p:txBody>
      </p:sp>
      <p:sp>
        <p:nvSpPr>
          <p:cNvPr id="310" name="Google Shape;310;p8"/>
          <p:cNvSpPr/>
          <p:nvPr/>
        </p:nvSpPr>
        <p:spPr>
          <a:xfrm>
            <a:off x="6343402" y="4079766"/>
            <a:ext cx="2499045" cy="790249"/>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1" name="Google Shape;311;p8"/>
          <p:cNvSpPr/>
          <p:nvPr/>
        </p:nvSpPr>
        <p:spPr>
          <a:xfrm>
            <a:off x="6462252" y="4176410"/>
            <a:ext cx="616565" cy="616566"/>
          </a:xfrm>
          <a:prstGeom prst="ellipse">
            <a:avLst/>
          </a:prstGeom>
          <a:solidFill>
            <a:srgbClr val="F4F5F6"/>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2" name="Google Shape;312;p8"/>
          <p:cNvSpPr/>
          <p:nvPr/>
        </p:nvSpPr>
        <p:spPr>
          <a:xfrm>
            <a:off x="6462253" y="4176409"/>
            <a:ext cx="616565" cy="616566"/>
          </a:xfrm>
          <a:prstGeom prst="pie">
            <a:avLst>
              <a:gd fmla="val 16216323" name="adj1"/>
              <a:gd fmla="val 10806548" name="adj2"/>
            </a:avLst>
          </a:prstGeom>
          <a:solidFill>
            <a:schemeClr val="accent4"/>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313" name="Google Shape;313;p8"/>
          <p:cNvSpPr/>
          <p:nvPr/>
        </p:nvSpPr>
        <p:spPr>
          <a:xfrm>
            <a:off x="6548005" y="4261779"/>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4" name="Google Shape;314;p8"/>
          <p:cNvSpPr txBox="1"/>
          <p:nvPr/>
        </p:nvSpPr>
        <p:spPr>
          <a:xfrm>
            <a:off x="6506443" y="4357352"/>
            <a:ext cx="53081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4"/>
                </a:solidFill>
                <a:latin typeface="Quattrocento Sans"/>
                <a:ea typeface="Quattrocento Sans"/>
                <a:cs typeface="Quattrocento Sans"/>
                <a:sym typeface="Quattrocento Sans"/>
              </a:rPr>
              <a:t>75%</a:t>
            </a:r>
            <a:endParaRPr b="1" i="0" sz="1200" u="none" cap="none" strike="noStrike">
              <a:solidFill>
                <a:schemeClr val="accent4"/>
              </a:solidFill>
              <a:latin typeface="Quattrocento Sans"/>
              <a:ea typeface="Quattrocento Sans"/>
              <a:cs typeface="Quattrocento Sans"/>
              <a:sym typeface="Quattrocento Sans"/>
            </a:endParaRPr>
          </a:p>
        </p:txBody>
      </p:sp>
      <p:sp>
        <p:nvSpPr>
          <p:cNvPr id="315" name="Google Shape;315;p8"/>
          <p:cNvSpPr txBox="1"/>
          <p:nvPr/>
        </p:nvSpPr>
        <p:spPr>
          <a:xfrm>
            <a:off x="7078817" y="4116838"/>
            <a:ext cx="1832270"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000" u="none" cap="none" strike="noStrike">
                <a:solidFill>
                  <a:srgbClr val="7F7F7F"/>
                </a:solidFill>
                <a:latin typeface="Calibri"/>
                <a:ea typeface="Calibri"/>
                <a:cs typeface="Calibri"/>
                <a:sym typeface="Calibri"/>
              </a:rPr>
              <a:t>Weekday</a:t>
            </a:r>
            <a:r>
              <a:rPr b="0" i="0" lang="en-US" sz="1000" u="none" cap="none" strike="noStrike">
                <a:solidFill>
                  <a:srgbClr val="7F7F7F"/>
                </a:solidFill>
                <a:latin typeface="Calibri"/>
                <a:ea typeface="Calibri"/>
                <a:cs typeface="Calibri"/>
                <a:sym typeface="Calibri"/>
              </a:rPr>
              <a:t> rides contributed 75% of the total rides taken by the </a:t>
            </a:r>
            <a:r>
              <a:rPr b="1" i="0" lang="en-US" sz="1000" u="none" cap="none" strike="noStrike">
                <a:solidFill>
                  <a:srgbClr val="7F7F7F"/>
                </a:solidFill>
                <a:latin typeface="Calibri"/>
                <a:ea typeface="Calibri"/>
                <a:cs typeface="Calibri"/>
                <a:sym typeface="Calibri"/>
              </a:rPr>
              <a:t>annual members</a:t>
            </a:r>
            <a:r>
              <a:rPr b="0" i="0" lang="en-US" sz="1000" u="none" cap="none" strike="noStrike">
                <a:solidFill>
                  <a:srgbClr val="7F7F7F"/>
                </a:solidFill>
                <a:latin typeface="Calibri"/>
                <a:ea typeface="Calibri"/>
                <a:cs typeface="Calibri"/>
                <a:sym typeface="Calibri"/>
              </a:rPr>
              <a:t>.</a:t>
            </a:r>
            <a:endParaRPr b="0" i="0" sz="1000" u="none" cap="none" strike="noStrike">
              <a:solidFill>
                <a:srgbClr val="7F7F7F"/>
              </a:solidFill>
              <a:latin typeface="Calibri"/>
              <a:ea typeface="Calibri"/>
              <a:cs typeface="Calibri"/>
              <a:sym typeface="Calibri"/>
            </a:endParaRPr>
          </a:p>
        </p:txBody>
      </p:sp>
      <p:sp>
        <p:nvSpPr>
          <p:cNvPr id="316" name="Google Shape;316;p8"/>
          <p:cNvSpPr/>
          <p:nvPr/>
        </p:nvSpPr>
        <p:spPr>
          <a:xfrm>
            <a:off x="6343402" y="3060306"/>
            <a:ext cx="2499045" cy="856847"/>
          </a:xfrm>
          <a:prstGeom prst="roundRect">
            <a:avLst>
              <a:gd fmla="val 16667"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7" name="Google Shape;317;p8"/>
          <p:cNvSpPr/>
          <p:nvPr/>
        </p:nvSpPr>
        <p:spPr>
          <a:xfrm>
            <a:off x="6462252" y="3156950"/>
            <a:ext cx="616565" cy="616566"/>
          </a:xfrm>
          <a:prstGeom prst="ellipse">
            <a:avLst/>
          </a:prstGeom>
          <a:solidFill>
            <a:srgbClr val="F4F5F6"/>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318" name="Google Shape;318;p8"/>
          <p:cNvSpPr/>
          <p:nvPr/>
        </p:nvSpPr>
        <p:spPr>
          <a:xfrm>
            <a:off x="6462253" y="3156949"/>
            <a:ext cx="616565" cy="616566"/>
          </a:xfrm>
          <a:prstGeom prst="pie">
            <a:avLst>
              <a:gd fmla="val 16216323" name="adj1"/>
              <a:gd fmla="val 7732779" name="adj2"/>
            </a:avLst>
          </a:prstGeom>
          <a:solidFill>
            <a:schemeClr val="accent3"/>
          </a:solidFill>
          <a:ln>
            <a:noFill/>
          </a:ln>
          <a:effectLst>
            <a:outerShdw blurRad="381000" rotWithShape="0" algn="ctr">
              <a:srgbClr val="262626">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3F3F3F"/>
              </a:solidFill>
              <a:latin typeface="Quattrocento Sans"/>
              <a:ea typeface="Quattrocento Sans"/>
              <a:cs typeface="Quattrocento Sans"/>
              <a:sym typeface="Quattrocento Sans"/>
            </a:endParaRPr>
          </a:p>
        </p:txBody>
      </p:sp>
      <p:sp>
        <p:nvSpPr>
          <p:cNvPr id="319" name="Google Shape;319;p8"/>
          <p:cNvSpPr/>
          <p:nvPr/>
        </p:nvSpPr>
        <p:spPr>
          <a:xfrm>
            <a:off x="6548005" y="3242320"/>
            <a:ext cx="445062" cy="445063"/>
          </a:xfrm>
          <a:prstGeom prst="ellipse">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0" name="Google Shape;320;p8"/>
          <p:cNvSpPr txBox="1"/>
          <p:nvPr/>
        </p:nvSpPr>
        <p:spPr>
          <a:xfrm>
            <a:off x="6506443" y="3337893"/>
            <a:ext cx="530813" cy="253915"/>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accent3"/>
                </a:solidFill>
                <a:latin typeface="Quattrocento Sans"/>
                <a:ea typeface="Quattrocento Sans"/>
                <a:cs typeface="Quattrocento Sans"/>
                <a:sym typeface="Quattrocento Sans"/>
              </a:rPr>
              <a:t>61%</a:t>
            </a:r>
            <a:endParaRPr b="1" i="0" sz="1200" u="none" cap="none" strike="noStrike">
              <a:solidFill>
                <a:schemeClr val="accent3"/>
              </a:solidFill>
              <a:latin typeface="Quattrocento Sans"/>
              <a:ea typeface="Quattrocento Sans"/>
              <a:cs typeface="Quattrocento Sans"/>
              <a:sym typeface="Quattrocento Sans"/>
            </a:endParaRPr>
          </a:p>
        </p:txBody>
      </p:sp>
      <p:sp>
        <p:nvSpPr>
          <p:cNvPr id="321" name="Google Shape;321;p8"/>
          <p:cNvSpPr txBox="1"/>
          <p:nvPr/>
        </p:nvSpPr>
        <p:spPr>
          <a:xfrm>
            <a:off x="7106279" y="3092086"/>
            <a:ext cx="1736168" cy="669384"/>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1100"/>
              <a:buFont typeface="Arial"/>
              <a:buNone/>
            </a:pPr>
            <a:r>
              <a:rPr b="1" i="0" lang="en-US" sz="1000" u="none" cap="none" strike="noStrike">
                <a:solidFill>
                  <a:srgbClr val="7F7F7F"/>
                </a:solidFill>
                <a:latin typeface="Calibri"/>
                <a:ea typeface="Calibri"/>
                <a:cs typeface="Calibri"/>
                <a:sym typeface="Calibri"/>
              </a:rPr>
              <a:t>Weekday </a:t>
            </a:r>
            <a:r>
              <a:rPr b="0" i="0" lang="en-US" sz="1000" u="none" cap="none" strike="noStrike">
                <a:solidFill>
                  <a:srgbClr val="7F7F7F"/>
                </a:solidFill>
                <a:latin typeface="Calibri"/>
                <a:ea typeface="Calibri"/>
                <a:cs typeface="Calibri"/>
                <a:sym typeface="Calibri"/>
              </a:rPr>
              <a:t>rides contributed to 61% of the total rides taken by </a:t>
            </a:r>
            <a:r>
              <a:rPr b="1" i="0" lang="en-US" sz="1000" u="none" cap="none" strike="noStrike">
                <a:solidFill>
                  <a:srgbClr val="7F7F7F"/>
                </a:solidFill>
                <a:latin typeface="Calibri"/>
                <a:ea typeface="Calibri"/>
                <a:cs typeface="Calibri"/>
                <a:sym typeface="Calibri"/>
              </a:rPr>
              <a:t>casual </a:t>
            </a:r>
            <a:r>
              <a:rPr b="0" i="0" lang="en-US" sz="1000" u="none" cap="none" strike="noStrike">
                <a:solidFill>
                  <a:srgbClr val="7F7F7F"/>
                </a:solidFill>
                <a:latin typeface="Calibri"/>
                <a:ea typeface="Calibri"/>
                <a:cs typeface="Calibri"/>
                <a:sym typeface="Calibri"/>
              </a:rPr>
              <a:t>riders.</a:t>
            </a:r>
            <a:endParaRPr/>
          </a:p>
        </p:txBody>
      </p:sp>
      <p:pic>
        <p:nvPicPr>
          <p:cNvPr descr="A Power BI visual" id="322" name="Google Shape;322;p8"/>
          <p:cNvPicPr preferRelativeResize="0"/>
          <p:nvPr/>
        </p:nvPicPr>
        <p:blipFill rotWithShape="1">
          <a:blip r:embed="rId4">
            <a:alphaModFix/>
          </a:blip>
          <a:srcRect b="0" l="0" r="0" t="0"/>
          <a:stretch/>
        </p:blipFill>
        <p:spPr>
          <a:xfrm>
            <a:off x="367360" y="845040"/>
            <a:ext cx="5725722" cy="30993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9"/>
          <p:cNvSpPr/>
          <p:nvPr/>
        </p:nvSpPr>
        <p:spPr>
          <a:xfrm>
            <a:off x="735106" y="1035623"/>
            <a:ext cx="7673785" cy="2983266"/>
          </a:xfrm>
          <a:prstGeom prst="roundRect">
            <a:avLst>
              <a:gd fmla="val 3064" name="adj"/>
            </a:avLst>
          </a:prstGeom>
          <a:solidFill>
            <a:srgbClr val="FFFFFF"/>
          </a:solidFill>
          <a:ln>
            <a:noFill/>
          </a:ln>
          <a:effectLst>
            <a:outerShdw blurRad="571500" sx="96000" rotWithShape="0" algn="br" dir="2700000" dist="3937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8" name="Google Shape;328;p9"/>
          <p:cNvSpPr txBox="1"/>
          <p:nvPr/>
        </p:nvSpPr>
        <p:spPr>
          <a:xfrm>
            <a:off x="791763" y="113227"/>
            <a:ext cx="7560470" cy="376996"/>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3300"/>
              <a:buFont typeface="Arial"/>
              <a:buNone/>
            </a:pPr>
            <a:r>
              <a:rPr b="1" i="0" lang="en-US" sz="2000" u="none" cap="none" strike="noStrike">
                <a:solidFill>
                  <a:srgbClr val="3F3F3F"/>
                </a:solidFill>
                <a:latin typeface="Quattrocento Sans"/>
                <a:ea typeface="Quattrocento Sans"/>
                <a:cs typeface="Quattrocento Sans"/>
                <a:sym typeface="Quattrocento Sans"/>
              </a:rPr>
              <a:t>Differences between the two riders </a:t>
            </a:r>
            <a:r>
              <a:rPr b="1" i="0" lang="en-US" sz="1600" u="none" cap="none" strike="noStrike">
                <a:solidFill>
                  <a:srgbClr val="3F3F3F"/>
                </a:solidFill>
                <a:latin typeface="Quattrocento Sans"/>
                <a:ea typeface="Quattrocento Sans"/>
                <a:cs typeface="Quattrocento Sans"/>
                <a:sym typeface="Quattrocento Sans"/>
              </a:rPr>
              <a:t>w.r.t </a:t>
            </a:r>
            <a:r>
              <a:rPr b="1" i="0" lang="en-US" sz="2000" u="none" cap="none" strike="noStrike">
                <a:solidFill>
                  <a:srgbClr val="3F3F3F"/>
                </a:solidFill>
                <a:latin typeface="Quattrocento Sans"/>
                <a:ea typeface="Quattrocento Sans"/>
                <a:cs typeface="Quattrocento Sans"/>
                <a:sym typeface="Quattrocento Sans"/>
              </a:rPr>
              <a:t>Month of the year</a:t>
            </a:r>
            <a:endParaRPr b="0" i="0" sz="2000" u="none" cap="none" strike="noStrike">
              <a:solidFill>
                <a:srgbClr val="000000"/>
              </a:solidFill>
              <a:latin typeface="Arial"/>
              <a:ea typeface="Arial"/>
              <a:cs typeface="Arial"/>
              <a:sym typeface="Arial"/>
            </a:endParaRPr>
          </a:p>
        </p:txBody>
      </p:sp>
      <p:sp>
        <p:nvSpPr>
          <p:cNvPr id="329" name="Google Shape;329;p9"/>
          <p:cNvSpPr/>
          <p:nvPr/>
        </p:nvSpPr>
        <p:spPr>
          <a:xfrm>
            <a:off x="791763" y="4142590"/>
            <a:ext cx="7617128" cy="817599"/>
          </a:xfrm>
          <a:prstGeom prst="roundRect">
            <a:avLst>
              <a:gd fmla="val 3064" name="adj"/>
            </a:avLst>
          </a:prstGeom>
          <a:solidFill>
            <a:schemeClr val="lt1"/>
          </a:solidFill>
          <a:ln>
            <a:noFill/>
          </a:ln>
          <a:effectLst>
            <a:outerShdw blurRad="1016000" sx="90000" rotWithShape="0" algn="tl" dir="2100000" dist="381000" sy="90000">
              <a:srgbClr val="000000">
                <a:alpha val="862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0" name="Google Shape;330;p9"/>
          <p:cNvSpPr txBox="1"/>
          <p:nvPr/>
        </p:nvSpPr>
        <p:spPr>
          <a:xfrm>
            <a:off x="1708561" y="4287126"/>
            <a:ext cx="6643672" cy="469329"/>
          </a:xfrm>
          <a:prstGeom prst="rect">
            <a:avLst/>
          </a:prstGeom>
          <a:noFill/>
          <a:ln>
            <a:noFill/>
          </a:ln>
        </p:spPr>
        <p:txBody>
          <a:bodyPr anchorCtr="0" anchor="t" bIns="34275" lIns="68575" spcFirstLastPara="1" rIns="68575" wrap="square" tIns="34275">
            <a:spAutoFit/>
          </a:bodyPr>
          <a:lstStyle/>
          <a:p>
            <a:pPr indent="0" lvl="0" marL="0" marR="0" rtl="0" algn="l">
              <a:lnSpc>
                <a:spcPct val="130000"/>
              </a:lnSpc>
              <a:spcBef>
                <a:spcPts val="0"/>
              </a:spcBef>
              <a:spcAft>
                <a:spcPts val="0"/>
              </a:spcAft>
              <a:buClr>
                <a:srgbClr val="000000"/>
              </a:buClr>
              <a:buSzPts val="800"/>
              <a:buFont typeface="Arial"/>
              <a:buNone/>
            </a:pPr>
            <a:r>
              <a:rPr b="0" i="0" lang="en-US" sz="1000" u="none" cap="none" strike="noStrike">
                <a:solidFill>
                  <a:srgbClr val="7F7F7F"/>
                </a:solidFill>
                <a:latin typeface="Calibri"/>
                <a:ea typeface="Calibri"/>
                <a:cs typeface="Calibri"/>
                <a:sym typeface="Calibri"/>
              </a:rPr>
              <a:t>Ride activity for both casual riders and members follows a similar distribution with one notable difference being, in winter months, the number of casual member rides had significantly diminished when compared to annual members.</a:t>
            </a:r>
            <a:endParaRPr b="0" i="0" sz="1400" u="none" cap="none" strike="noStrike">
              <a:solidFill>
                <a:srgbClr val="000000"/>
              </a:solidFill>
              <a:latin typeface="Arial"/>
              <a:ea typeface="Arial"/>
              <a:cs typeface="Arial"/>
              <a:sym typeface="Arial"/>
            </a:endParaRPr>
          </a:p>
        </p:txBody>
      </p:sp>
      <p:grpSp>
        <p:nvGrpSpPr>
          <p:cNvPr id="331" name="Google Shape;331;p9"/>
          <p:cNvGrpSpPr/>
          <p:nvPr/>
        </p:nvGrpSpPr>
        <p:grpSpPr>
          <a:xfrm>
            <a:off x="1278575" y="4338105"/>
            <a:ext cx="373328" cy="367373"/>
            <a:chOff x="3762414" y="177220"/>
            <a:chExt cx="711566" cy="700218"/>
          </a:xfrm>
        </p:grpSpPr>
        <p:sp>
          <p:nvSpPr>
            <p:cNvPr id="332" name="Google Shape;332;p9"/>
            <p:cNvSpPr/>
            <p:nvPr/>
          </p:nvSpPr>
          <p:spPr>
            <a:xfrm>
              <a:off x="3762414" y="177220"/>
              <a:ext cx="711566" cy="700218"/>
            </a:xfrm>
            <a:prstGeom prst="ellipse">
              <a:avLst/>
            </a:prstGeom>
            <a:solidFill>
              <a:schemeClr val="accent1"/>
            </a:solidFill>
            <a:ln>
              <a:noFill/>
            </a:ln>
            <a:effectLst>
              <a:outerShdw blurRad="355600" sx="96000" rotWithShape="0" algn="br" dir="2700000" dist="114300" sy="96000">
                <a:srgbClr val="0C0C0C">
                  <a:alpha val="12549"/>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3" name="Google Shape;333;p9"/>
            <p:cNvSpPr/>
            <p:nvPr/>
          </p:nvSpPr>
          <p:spPr>
            <a:xfrm>
              <a:off x="3930615" y="355385"/>
              <a:ext cx="343890" cy="343891"/>
            </a:xfrm>
            <a:prstGeom prst="rect">
              <a:avLst/>
            </a:prstGeom>
            <a:blipFill rotWithShape="1">
              <a:blip r:embed="rId3">
                <a:alphaModFix/>
              </a:blip>
              <a:stretch>
                <a:fillRect b="0" l="0" r="0" t="0"/>
              </a:stretch>
            </a:blip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pic>
        <p:nvPicPr>
          <p:cNvPr descr="A Power BI visual" id="334" name="Google Shape;334;p9"/>
          <p:cNvPicPr preferRelativeResize="0"/>
          <p:nvPr/>
        </p:nvPicPr>
        <p:blipFill rotWithShape="1">
          <a:blip r:embed="rId4">
            <a:alphaModFix/>
          </a:blip>
          <a:srcRect b="0" l="0" r="0" t="0"/>
          <a:stretch/>
        </p:blipFill>
        <p:spPr>
          <a:xfrm>
            <a:off x="1411348" y="583698"/>
            <a:ext cx="6321299" cy="34217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NFOGRAPHIC 13">
      <a:dk1>
        <a:srgbClr val="000000"/>
      </a:dk1>
      <a:lt1>
        <a:srgbClr val="FFFFFF"/>
      </a:lt1>
      <a:dk2>
        <a:srgbClr val="44546A"/>
      </a:dk2>
      <a:lt2>
        <a:srgbClr val="E7E6E6"/>
      </a:lt2>
      <a:accent1>
        <a:srgbClr val="355070"/>
      </a:accent1>
      <a:accent2>
        <a:srgbClr val="6D597A"/>
      </a:accent2>
      <a:accent3>
        <a:srgbClr val="B56576"/>
      </a:accent3>
      <a:accent4>
        <a:srgbClr val="E56B6F"/>
      </a:accent4>
      <a:accent5>
        <a:srgbClr val="E88C7D"/>
      </a:accent5>
      <a:accent6>
        <a:srgbClr val="EAAC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Arun Akchutha</dc:creator>
</cp:coreProperties>
</file>